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61" r:id="rId4"/>
    <p:sldId id="258" r:id="rId5"/>
    <p:sldId id="259" r:id="rId6"/>
    <p:sldId id="265" r:id="rId7"/>
    <p:sldId id="260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24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2E4C63-5FF2-451B-9785-C5DF5999C496}" type="datetimeFigureOut">
              <a:rPr lang="en-US" smtClean="0"/>
              <a:t>6/13/2016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9289F6-8846-4D81-87E4-B390866810B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2E4C63-5FF2-451B-9785-C5DF5999C496}" type="datetimeFigureOut">
              <a:rPr lang="en-US" smtClean="0"/>
              <a:t>6/13/2016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9289F6-8846-4D81-87E4-B390866810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2E4C63-5FF2-451B-9785-C5DF5999C496}" type="datetimeFigureOut">
              <a:rPr lang="en-US" smtClean="0"/>
              <a:t>6/13/2016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9289F6-8846-4D81-87E4-B390866810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2E4C63-5FF2-451B-9785-C5DF5999C496}" type="datetimeFigureOut">
              <a:rPr lang="en-US" smtClean="0"/>
              <a:t>6/13/2016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9289F6-8846-4D81-87E4-B390866810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2E4C63-5FF2-451B-9785-C5DF5999C496}" type="datetimeFigureOut">
              <a:rPr lang="en-US" smtClean="0"/>
              <a:t>6/13/2016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9289F6-8846-4D81-87E4-B390866810B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2E4C63-5FF2-451B-9785-C5DF5999C496}" type="datetimeFigureOut">
              <a:rPr lang="en-US" smtClean="0"/>
              <a:t>6/13/2016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9289F6-8846-4D81-87E4-B390866810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2E4C63-5FF2-451B-9785-C5DF5999C496}" type="datetimeFigureOut">
              <a:rPr lang="en-US" smtClean="0"/>
              <a:t>6/13/2016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9289F6-8846-4D81-87E4-B390866810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2E4C63-5FF2-451B-9785-C5DF5999C496}" type="datetimeFigureOut">
              <a:rPr lang="en-US" smtClean="0"/>
              <a:t>6/13/2016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9289F6-8846-4D81-87E4-B390866810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2E4C63-5FF2-451B-9785-C5DF5999C496}" type="datetimeFigureOut">
              <a:rPr lang="en-US" smtClean="0"/>
              <a:t>6/13/2016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9289F6-8846-4D81-87E4-B390866810B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2E4C63-5FF2-451B-9785-C5DF5999C496}" type="datetimeFigureOut">
              <a:rPr lang="en-US" smtClean="0"/>
              <a:t>6/13/2016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9289F6-8846-4D81-87E4-B390866810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2E4C63-5FF2-451B-9785-C5DF5999C496}" type="datetimeFigureOut">
              <a:rPr lang="en-US" smtClean="0"/>
              <a:t>6/13/2016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9289F6-8846-4D81-87E4-B390866810B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12E4C63-5FF2-451B-9785-C5DF5999C496}" type="datetimeFigureOut">
              <a:rPr lang="en-US" smtClean="0"/>
              <a:t>6/13/2016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89289F6-8846-4D81-87E4-B390866810BA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70660" y="1066800"/>
            <a:ext cx="7406640" cy="1472184"/>
          </a:xfrm>
        </p:spPr>
        <p:txBody>
          <a:bodyPr/>
          <a:lstStyle/>
          <a:p>
            <a:r>
              <a:rPr lang="en-US" dirty="0" smtClean="0"/>
              <a:t>Welcome to the ESOL Program at Hope School!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63733" y="2590800"/>
            <a:ext cx="7406640" cy="41148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Information for parents</a:t>
            </a:r>
          </a:p>
          <a:p>
            <a:endParaRPr lang="en-US" dirty="0"/>
          </a:p>
          <a:p>
            <a:r>
              <a:rPr lang="en-US" dirty="0" smtClean="0"/>
              <a:t>ESOL =	</a:t>
            </a:r>
            <a:r>
              <a:rPr lang="en-US" b="1" dirty="0" smtClean="0">
                <a:solidFill>
                  <a:srgbClr val="FF0000"/>
                </a:solidFill>
              </a:rPr>
              <a:t>E</a:t>
            </a:r>
            <a:r>
              <a:rPr lang="en-US" dirty="0" smtClean="0"/>
              <a:t>nglish for</a:t>
            </a:r>
          </a:p>
          <a:p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b="1" dirty="0" smtClean="0">
                <a:solidFill>
                  <a:srgbClr val="FF0000"/>
                </a:solidFill>
              </a:rPr>
              <a:t>S</a:t>
            </a:r>
            <a:r>
              <a:rPr lang="en-US" dirty="0" smtClean="0"/>
              <a:t>peakers of</a:t>
            </a:r>
          </a:p>
          <a:p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b="1" dirty="0" smtClean="0">
                <a:solidFill>
                  <a:srgbClr val="FF0000"/>
                </a:solidFill>
              </a:rPr>
              <a:t>O</a:t>
            </a:r>
            <a:r>
              <a:rPr lang="en-US" dirty="0" smtClean="0"/>
              <a:t>ther</a:t>
            </a:r>
          </a:p>
          <a:p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b="1" dirty="0" smtClean="0">
                <a:solidFill>
                  <a:srgbClr val="FF0000"/>
                </a:solidFill>
              </a:rPr>
              <a:t>L</a:t>
            </a:r>
            <a:r>
              <a:rPr lang="en-US" dirty="0" smtClean="0"/>
              <a:t>anguages</a:t>
            </a:r>
          </a:p>
          <a:p>
            <a:endParaRPr lang="en-US" sz="1800" dirty="0" smtClean="0"/>
          </a:p>
          <a:p>
            <a:r>
              <a:rPr lang="en-US" sz="1800" dirty="0" smtClean="0"/>
              <a:t>Designed by Jan Dormer, Messiah College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2743200"/>
            <a:ext cx="30861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97685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ASK QUESTIONS!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17" t="35779" r="13095" b="13710"/>
          <a:stretch/>
        </p:blipFill>
        <p:spPr>
          <a:xfrm rot="10800000">
            <a:off x="2438400" y="1524000"/>
            <a:ext cx="5103409" cy="307915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600200" y="4953000"/>
            <a:ext cx="69730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We are happy to answer them! 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402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Welcome parents!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82296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We are happy that you are here!</a:t>
            </a:r>
          </a:p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 smtClean="0"/>
              <a:t>I am Sarah.</a:t>
            </a:r>
          </a:p>
          <a:p>
            <a:pPr marL="82296" indent="0">
              <a:buNone/>
            </a:pPr>
            <a:r>
              <a:rPr lang="en-US" dirty="0" smtClean="0"/>
              <a:t>I am Jan.</a:t>
            </a:r>
          </a:p>
          <a:p>
            <a:pPr marL="82296" indent="0">
              <a:buNone/>
            </a:pPr>
            <a:r>
              <a:rPr lang="en-US" dirty="0" smtClean="0"/>
              <a:t>I am Lilian.</a:t>
            </a:r>
          </a:p>
          <a:p>
            <a:pPr marL="82296" indent="0">
              <a:buNone/>
            </a:pPr>
            <a:endParaRPr lang="en-US" dirty="0"/>
          </a:p>
          <a:p>
            <a:pPr marL="82296" indent="0" algn="r">
              <a:buNone/>
            </a:pPr>
            <a:r>
              <a:rPr lang="en-US" dirty="0" smtClean="0"/>
              <a:t> </a:t>
            </a:r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 smtClean="0"/>
              <a:t>We are the ESOL teachers at Hope School.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17" t="35779" r="13095" b="13710"/>
          <a:stretch/>
        </p:blipFill>
        <p:spPr>
          <a:xfrm rot="10800000">
            <a:off x="4267200" y="2057399"/>
            <a:ext cx="4420314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724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91440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Today we will talk about: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endParaRPr lang="en-US" dirty="0" smtClean="0"/>
          </a:p>
          <a:p>
            <a:pPr marL="596646" indent="-514350">
              <a:buAutoNum type="arabicPeriod"/>
            </a:pPr>
            <a:r>
              <a:rPr lang="en-US" dirty="0" smtClean="0"/>
              <a:t>Learning English in School</a:t>
            </a:r>
          </a:p>
          <a:p>
            <a:pPr marL="596646" indent="-514350">
              <a:buAutoNum type="arabicPeriod"/>
            </a:pPr>
            <a:r>
              <a:rPr lang="en-US" dirty="0" smtClean="0"/>
              <a:t>Our ESOL Program</a:t>
            </a:r>
          </a:p>
          <a:p>
            <a:pPr marL="596646" indent="-514350">
              <a:buAutoNum type="arabicPeriod"/>
            </a:pPr>
            <a:r>
              <a:rPr lang="en-US" dirty="0" smtClean="0"/>
              <a:t>Hope School</a:t>
            </a:r>
          </a:p>
          <a:p>
            <a:pPr marL="596646" indent="-514350">
              <a:buAutoNum type="arabicPeriod"/>
            </a:pPr>
            <a:r>
              <a:rPr lang="en-US" dirty="0" smtClean="0"/>
              <a:t>How you can help</a:t>
            </a:r>
          </a:p>
          <a:p>
            <a:pPr marL="596646" indent="-514350">
              <a:buAutoNum type="arabicPeriod"/>
            </a:pPr>
            <a:r>
              <a:rPr lang="en-US" dirty="0" smtClean="0"/>
              <a:t>Your 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1611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English in School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en-US" dirty="0" smtClean="0"/>
              <a:t>What does your child need to learn? </a:t>
            </a:r>
          </a:p>
          <a:p>
            <a:pPr marL="596646" indent="-514350">
              <a:buAutoNum type="arabicPeriod"/>
            </a:pPr>
            <a:r>
              <a:rPr lang="en-US" dirty="0" smtClean="0"/>
              <a:t>Social English</a:t>
            </a:r>
          </a:p>
          <a:p>
            <a:pPr marL="596646" indent="-514350">
              <a:buAutoNum type="arabicPeriod"/>
            </a:pPr>
            <a:r>
              <a:rPr lang="en-US" dirty="0" smtClean="0"/>
              <a:t>Academic English (the English of math, science, history, etc.)</a:t>
            </a:r>
          </a:p>
          <a:p>
            <a:pPr marL="596646" indent="-514350">
              <a:buAutoNum type="arabicPeriod"/>
            </a:pPr>
            <a:r>
              <a:rPr lang="en-US" dirty="0" smtClean="0"/>
              <a:t>A new culture</a:t>
            </a:r>
          </a:p>
          <a:p>
            <a:pPr marL="82296" indent="0">
              <a:buNone/>
            </a:pPr>
            <a:endParaRPr lang="en-US" dirty="0" smtClean="0"/>
          </a:p>
          <a:p>
            <a:pPr marL="82296" indent="0" algn="ctr">
              <a:buNone/>
            </a:pPr>
            <a:r>
              <a:rPr lang="en-US" dirty="0" smtClean="0"/>
              <a:t>This is a lot of learning! </a:t>
            </a:r>
          </a:p>
          <a:p>
            <a:pPr marL="82296" indent="0" algn="ctr">
              <a:buNone/>
            </a:pPr>
            <a:r>
              <a:rPr lang="en-US" dirty="0" smtClean="0"/>
              <a:t>It will take several years.</a:t>
            </a:r>
          </a:p>
          <a:p>
            <a:pPr marL="82296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6237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Academic Subjects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While your child is learning English, he or she will learn </a:t>
            </a:r>
            <a:r>
              <a:rPr lang="en-US" dirty="0">
                <a:solidFill>
                  <a:srgbClr val="FF0000"/>
                </a:solidFill>
              </a:rPr>
              <a:t>math, science, history, and other subjects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pPr marL="82296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82296" indent="0" algn="ctr">
              <a:buNone/>
            </a:pPr>
            <a:r>
              <a:rPr lang="en-US" dirty="0">
                <a:solidFill>
                  <a:srgbClr val="FF0000"/>
                </a:solidFill>
              </a:rPr>
              <a:t>This can be difficult. </a:t>
            </a:r>
          </a:p>
          <a:p>
            <a:pPr marL="82296" indent="0" algn="ctr">
              <a:buNone/>
            </a:pPr>
            <a:r>
              <a:rPr lang="en-US" b="1" dirty="0">
                <a:solidFill>
                  <a:srgbClr val="FF0000"/>
                </a:solidFill>
              </a:rPr>
              <a:t>We will help your child!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5448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706562"/>
          </a:xfrm>
        </p:spPr>
        <p:txBody>
          <a:bodyPr>
            <a:normAutofit/>
          </a:bodyPr>
          <a:lstStyle/>
          <a:p>
            <a:r>
              <a:rPr lang="en-US" dirty="0" smtClean="0"/>
              <a:t>How does a student get in the ESOL Program?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2362200"/>
            <a:ext cx="7498080" cy="3886200"/>
          </a:xfrm>
        </p:spPr>
        <p:txBody>
          <a:bodyPr/>
          <a:lstStyle/>
          <a:p>
            <a:pPr marL="596646" indent="-514350">
              <a:buAutoNum type="arabicPeriod"/>
            </a:pPr>
            <a:r>
              <a:rPr lang="en-US" dirty="0" smtClean="0"/>
              <a:t>Parents fill out a “Home Language Survey”. This helps us know your home languages. </a:t>
            </a:r>
          </a:p>
          <a:p>
            <a:pPr marL="596646" indent="-514350">
              <a:buAutoNum type="arabicPeriod"/>
            </a:pPr>
            <a:r>
              <a:rPr lang="en-US" dirty="0" smtClean="0"/>
              <a:t>Students take an English test. This tells us if the ESOL program can help the student.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1525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7943088" cy="1143000"/>
          </a:xfrm>
        </p:spPr>
        <p:txBody>
          <a:bodyPr/>
          <a:lstStyle/>
          <a:p>
            <a:r>
              <a:rPr lang="en-US" dirty="0" smtClean="0"/>
              <a:t>Our ESOL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447800"/>
            <a:ext cx="7790688" cy="4800600"/>
          </a:xfrm>
        </p:spPr>
        <p:txBody>
          <a:bodyPr/>
          <a:lstStyle/>
          <a:p>
            <a:pPr marL="82296" indent="0">
              <a:buNone/>
            </a:pPr>
            <a:r>
              <a:rPr lang="en-US" dirty="0" smtClean="0"/>
              <a:t>Three ways to learn </a:t>
            </a:r>
          </a:p>
          <a:p>
            <a:pPr marL="82296" indent="0">
              <a:buNone/>
            </a:pPr>
            <a:r>
              <a:rPr lang="en-US" dirty="0" smtClean="0"/>
              <a:t>English and academics:</a:t>
            </a:r>
          </a:p>
          <a:p>
            <a:pPr marL="596646" indent="-514350">
              <a:buAutoNum type="arabicPeriod"/>
            </a:pPr>
            <a:r>
              <a:rPr lang="en-US" dirty="0" smtClean="0"/>
              <a:t>The ESOL classroom:</a:t>
            </a:r>
          </a:p>
          <a:p>
            <a:pPr marL="82296" indent="0">
              <a:buNone/>
            </a:pPr>
            <a:r>
              <a:rPr lang="en-US" dirty="0" smtClean="0"/>
              <a:t>focus on English.</a:t>
            </a:r>
            <a:endParaRPr lang="en-US" dirty="0">
              <a:sym typeface="Wingdings" panose="05000000000000000000" pitchFamily="2" charset="2"/>
            </a:endParaRPr>
          </a:p>
          <a:p>
            <a:pPr marL="596646" indent="-514350">
              <a:buAutoNum type="arabicPeriod"/>
            </a:pPr>
            <a:r>
              <a:rPr lang="en-US" dirty="0" smtClean="0">
                <a:sym typeface="Wingdings" panose="05000000000000000000" pitchFamily="2" charset="2"/>
              </a:rPr>
              <a:t>The regular classroom: focus on academics;  learn some English.</a:t>
            </a:r>
          </a:p>
          <a:p>
            <a:pPr marL="596646" indent="-514350">
              <a:buAutoNum type="arabicPeriod"/>
            </a:pPr>
            <a:r>
              <a:rPr lang="en-US" dirty="0" smtClean="0">
                <a:sym typeface="Wingdings" panose="05000000000000000000" pitchFamily="2" charset="2"/>
              </a:rPr>
              <a:t>The sheltered classroom: focus on English and academics together.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27" r="23333"/>
          <a:stretch/>
        </p:blipFill>
        <p:spPr>
          <a:xfrm>
            <a:off x="5867400" y="381000"/>
            <a:ext cx="3151909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46346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Hope School</a:t>
            </a:r>
            <a:br>
              <a:rPr lang="en-US" dirty="0" smtClean="0"/>
            </a:br>
            <a:r>
              <a:rPr lang="en-US" sz="2400" dirty="0" smtClean="0"/>
              <a:t>Information for ESOL Students and Families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en-US" dirty="0" smtClean="0"/>
              <a:t>We want to help you!</a:t>
            </a:r>
          </a:p>
          <a:p>
            <a:pPr marL="596646" indent="-514350">
              <a:buAutoNum type="arabicPeriod"/>
            </a:pPr>
            <a:r>
              <a:rPr lang="en-US" dirty="0" smtClean="0"/>
              <a:t>Tell us how we can talk to you (email, phone, language). Let us know how your child feels, and what he/she needs.</a:t>
            </a:r>
          </a:p>
          <a:p>
            <a:pPr marL="596646" indent="-514350">
              <a:buAutoNum type="arabicPeriod"/>
            </a:pPr>
            <a:r>
              <a:rPr lang="en-US" dirty="0" smtClean="0"/>
              <a:t>We will send you letters about your child’s learning.</a:t>
            </a:r>
          </a:p>
          <a:p>
            <a:pPr marL="596646" indent="-514350">
              <a:buAutoNum type="arabicPeriod"/>
            </a:pPr>
            <a:r>
              <a:rPr lang="en-US" dirty="0" smtClean="0"/>
              <a:t>Your child can bring a lunch and eat lunch in the ESOL classroom.</a:t>
            </a:r>
          </a:p>
          <a:p>
            <a:pPr marL="596646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1399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you can help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82296" indent="0">
              <a:buNone/>
            </a:pPr>
            <a:r>
              <a:rPr lang="en-US" dirty="0" smtClean="0"/>
              <a:t>You can help your child!</a:t>
            </a:r>
          </a:p>
          <a:p>
            <a:pPr marL="596646" indent="-514350">
              <a:buAutoNum type="arabicPeriod"/>
            </a:pPr>
            <a:r>
              <a:rPr lang="en-US" dirty="0" smtClean="0"/>
              <a:t>Speak your native language at home, and read to your child in your native language.</a:t>
            </a:r>
          </a:p>
          <a:p>
            <a:pPr marL="596646" indent="-514350">
              <a:buAutoNum type="arabicPeriod"/>
            </a:pPr>
            <a:r>
              <a:rPr lang="en-US" dirty="0" smtClean="0"/>
              <a:t>Let your child do his/her own homework. If your child cannot do his/her homework, tell us.</a:t>
            </a:r>
          </a:p>
          <a:p>
            <a:pPr marL="596646" indent="-514350">
              <a:buAutoNum type="arabicPeriod"/>
            </a:pPr>
            <a:r>
              <a:rPr lang="en-US" dirty="0" smtClean="0"/>
              <a:t>Come to parent-teacher meetings. </a:t>
            </a:r>
          </a:p>
          <a:p>
            <a:pPr marL="596646" indent="-514350">
              <a:buAutoNum type="arabicPeriod"/>
            </a:pPr>
            <a:r>
              <a:rPr lang="en-US" dirty="0" smtClean="0"/>
              <a:t>Be patient. Language learning takes a long time!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46" r="7576" b="15757"/>
          <a:stretch/>
        </p:blipFill>
        <p:spPr>
          <a:xfrm>
            <a:off x="6096000" y="228600"/>
            <a:ext cx="2895600" cy="1870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59493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93</TotalTime>
  <Words>366</Words>
  <Application>Microsoft Office PowerPoint</Application>
  <PresentationFormat>On-screen Show (4:3)</PresentationFormat>
  <Paragraphs>64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Solstice</vt:lpstr>
      <vt:lpstr>Welcome to the ESOL Program at Hope School!</vt:lpstr>
      <vt:lpstr>Welcome parents!</vt:lpstr>
      <vt:lpstr>Today we will talk about: </vt:lpstr>
      <vt:lpstr>Learning English in School</vt:lpstr>
      <vt:lpstr>Learning Academic Subjects</vt:lpstr>
      <vt:lpstr>How does a student get in the ESOL Program? </vt:lpstr>
      <vt:lpstr>Our ESOL Program</vt:lpstr>
      <vt:lpstr>Hope School Information for ESOL Students and Families</vt:lpstr>
      <vt:lpstr>How you can help</vt:lpstr>
      <vt:lpstr>ASK QUESTIONS!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ESOL!</dc:title>
  <dc:creator>Jan Dormer</dc:creator>
  <cp:lastModifiedBy>Jan Dormer</cp:lastModifiedBy>
  <cp:revision>13</cp:revision>
  <dcterms:created xsi:type="dcterms:W3CDTF">2016-06-12T19:59:34Z</dcterms:created>
  <dcterms:modified xsi:type="dcterms:W3CDTF">2016-06-13T22:53:18Z</dcterms:modified>
</cp:coreProperties>
</file>