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INPUT</c:v>
                </c:pt>
                <c:pt idx="1">
                  <c:v>OUTPUT</c:v>
                </c:pt>
                <c:pt idx="2">
                  <c:v>FLUENCY</c:v>
                </c:pt>
                <c:pt idx="3">
                  <c:v>LANGUAGE FOCUS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95400"/>
            <a:ext cx="5723468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Design for an Effective ESOL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4267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good ESOL class primarily helps students develop the language skills of reading and listening (language </a:t>
            </a:r>
            <a:r>
              <a:rPr lang="en-US" i="1" dirty="0" smtClean="0"/>
              <a:t>input</a:t>
            </a:r>
            <a:r>
              <a:rPr lang="en-US" dirty="0" smtClean="0"/>
              <a:t>) and writing and speaking (language </a:t>
            </a:r>
            <a:r>
              <a:rPr lang="en-US" i="1" dirty="0" smtClean="0"/>
              <a:t>output</a:t>
            </a:r>
            <a:r>
              <a:rPr lang="en-US" dirty="0" smtClean="0"/>
              <a:t>), as they use these skills for real communication. In addition, a good ESOL class focuses on achieving </a:t>
            </a:r>
            <a:r>
              <a:rPr lang="en-US" i="1" dirty="0" smtClean="0"/>
              <a:t>fluency </a:t>
            </a:r>
            <a:r>
              <a:rPr lang="en-US" dirty="0" smtClean="0"/>
              <a:t>in all four of these skills. Some limited focus on the language itself through grammar and vocabulary study (as opposed to </a:t>
            </a:r>
            <a:r>
              <a:rPr lang="en-US" i="1" dirty="0" smtClean="0"/>
              <a:t>using</a:t>
            </a:r>
            <a:r>
              <a:rPr lang="en-US" dirty="0" smtClean="0"/>
              <a:t> the language for communication) can also be helpful, but this type of language study should not comprise more than 25% of class time. For the bulk of class time, 75%, students should be engaged in real communication through reading, writing, speaking, and listening.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9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57716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9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INPUT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Students </a:t>
            </a:r>
            <a:r>
              <a:rPr lang="en-US" sz="2800" b="1" i="1" dirty="0" smtClean="0">
                <a:solidFill>
                  <a:schemeClr val="accent2"/>
                </a:solidFill>
              </a:rPr>
              <a:t>read </a:t>
            </a:r>
            <a:r>
              <a:rPr lang="en-US" sz="2800" i="1" dirty="0" smtClean="0">
                <a:solidFill>
                  <a:schemeClr val="accent2"/>
                </a:solidFill>
              </a:rPr>
              <a:t>and </a:t>
            </a:r>
            <a:r>
              <a:rPr lang="en-US" sz="2800" b="1" i="1" dirty="0" smtClean="0">
                <a:solidFill>
                  <a:schemeClr val="accent2"/>
                </a:solidFill>
              </a:rPr>
              <a:t>listen.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6745045" cy="3741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Content should be…</a:t>
            </a:r>
          </a:p>
          <a:p>
            <a:pPr marL="0" indent="0">
              <a:buNone/>
            </a:pPr>
            <a:r>
              <a:rPr lang="en-US" dirty="0" smtClean="0"/>
              <a:t>1. Comprehensible: just a little above students’ current level.</a:t>
            </a:r>
          </a:p>
          <a:p>
            <a:pPr marL="0" indent="0">
              <a:buNone/>
            </a:pPr>
            <a:r>
              <a:rPr lang="en-US" dirty="0" smtClean="0"/>
              <a:t>2. Meaningful: interesting and motivating</a:t>
            </a:r>
          </a:p>
          <a:p>
            <a:pPr marL="0" indent="0">
              <a:buNone/>
            </a:pPr>
            <a:r>
              <a:rPr lang="en-US" dirty="0" smtClean="0"/>
              <a:t>3. Authentic: </a:t>
            </a:r>
          </a:p>
          <a:p>
            <a:pPr marL="0" indent="0">
              <a:buNone/>
            </a:pPr>
            <a:r>
              <a:rPr lang="en-US" dirty="0" smtClean="0"/>
              <a:t>real communication</a:t>
            </a:r>
          </a:p>
          <a:p>
            <a:pPr marL="0" indent="0">
              <a:buNone/>
            </a:pPr>
            <a:r>
              <a:rPr lang="en-US" dirty="0" smtClean="0"/>
              <a:t>4. Only 5% new words </a:t>
            </a:r>
          </a:p>
          <a:p>
            <a:pPr marL="0" indent="0">
              <a:buNone/>
            </a:pPr>
            <a:r>
              <a:rPr lang="en-US" dirty="0" smtClean="0"/>
              <a:t>and structures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OUTPUT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800" i="1" dirty="0" smtClean="0">
                <a:solidFill>
                  <a:schemeClr val="accent2"/>
                </a:solidFill>
              </a:rPr>
              <a:t>Students </a:t>
            </a:r>
            <a:r>
              <a:rPr lang="en-US" sz="2800" b="1" i="1" dirty="0" smtClean="0">
                <a:solidFill>
                  <a:schemeClr val="accent2"/>
                </a:solidFill>
              </a:rPr>
              <a:t>speak </a:t>
            </a:r>
            <a:r>
              <a:rPr lang="en-US" sz="2800" i="1" dirty="0" smtClean="0">
                <a:solidFill>
                  <a:schemeClr val="accent2"/>
                </a:solidFill>
              </a:rPr>
              <a:t>and </a:t>
            </a:r>
            <a:r>
              <a:rPr lang="en-US" sz="2800" b="1" i="1" dirty="0" smtClean="0">
                <a:solidFill>
                  <a:schemeClr val="accent2"/>
                </a:solidFill>
              </a:rPr>
              <a:t>write.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6821245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Strive for…</a:t>
            </a:r>
          </a:p>
          <a:p>
            <a:pPr marL="0" indent="0">
              <a:buNone/>
            </a:pPr>
            <a:r>
              <a:rPr lang="en-US" dirty="0" smtClean="0"/>
              <a:t>1. Appropriate expectations: </a:t>
            </a:r>
          </a:p>
          <a:p>
            <a:pPr marL="0" indent="0">
              <a:buNone/>
            </a:pPr>
            <a:r>
              <a:rPr lang="en-US" dirty="0" smtClean="0"/>
              <a:t>length, accuracy, discourse</a:t>
            </a:r>
          </a:p>
          <a:p>
            <a:pPr marL="0" indent="0">
              <a:buNone/>
            </a:pPr>
            <a:r>
              <a:rPr lang="en-US" dirty="0" smtClean="0"/>
              <a:t>2. Low stress: pairs and </a:t>
            </a:r>
          </a:p>
          <a:p>
            <a:pPr marL="0" indent="0">
              <a:buNone/>
            </a:pPr>
            <a:r>
              <a:rPr lang="en-US" dirty="0" smtClean="0"/>
              <a:t>groups; group to individual </a:t>
            </a:r>
          </a:p>
          <a:p>
            <a:pPr marL="0" indent="0">
              <a:buNone/>
            </a:pPr>
            <a:r>
              <a:rPr lang="en-US" dirty="0" smtClean="0"/>
              <a:t>response</a:t>
            </a:r>
          </a:p>
          <a:p>
            <a:pPr marL="0" indent="0">
              <a:buNone/>
            </a:pPr>
            <a:r>
              <a:rPr lang="en-US" dirty="0" smtClean="0"/>
              <a:t>3. Authentic output: fostering </a:t>
            </a:r>
          </a:p>
          <a:p>
            <a:pPr marL="0" indent="0">
              <a:buNone/>
            </a:pPr>
            <a:r>
              <a:rPr lang="en-US" dirty="0" smtClean="0"/>
              <a:t>real communication</a:t>
            </a:r>
          </a:p>
          <a:p>
            <a:pPr marL="0" indent="0">
              <a:buNone/>
            </a:pPr>
            <a:r>
              <a:rPr lang="en-US" dirty="0" smtClean="0"/>
              <a:t>4. Only 5% new words and structures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ICT3806.JPG"/>
          <p:cNvPicPr>
            <a:picLocks noChangeAspect="1"/>
          </p:cNvPicPr>
          <p:nvPr/>
        </p:nvPicPr>
        <p:blipFill>
          <a:blip r:embed="rId2" cstate="print"/>
          <a:srcRect t="9192" b="9665"/>
          <a:stretch>
            <a:fillRect/>
          </a:stretch>
        </p:blipFill>
        <p:spPr>
          <a:xfrm>
            <a:off x="4794531" y="2057400"/>
            <a:ext cx="4320440" cy="26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FLUENCY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>Students develop ease in speaking, listening, reading and writing, with </a:t>
            </a:r>
            <a:r>
              <a:rPr lang="en-US" sz="3100" b="1" i="1" dirty="0" smtClean="0">
                <a:solidFill>
                  <a:schemeClr val="accent2"/>
                </a:solidFill>
              </a:rPr>
              <a:t>known </a:t>
            </a:r>
            <a:r>
              <a:rPr lang="en-US" sz="3100" i="1" dirty="0" smtClean="0">
                <a:solidFill>
                  <a:schemeClr val="accent2"/>
                </a:solidFill>
              </a:rPr>
              <a:t>words</a:t>
            </a:r>
            <a:r>
              <a:rPr lang="en-US" sz="3100" b="1" i="1" dirty="0" smtClean="0">
                <a:solidFill>
                  <a:schemeClr val="accent2"/>
                </a:solidFill>
              </a:rPr>
              <a:t>.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6745045" cy="3360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Provide repetition that is…</a:t>
            </a:r>
          </a:p>
          <a:p>
            <a:pPr marL="0" indent="0">
              <a:buNone/>
            </a:pPr>
            <a:r>
              <a:rPr lang="en-US" dirty="0" smtClean="0"/>
              <a:t>1. Meaningful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H</a:t>
            </a:r>
            <a:r>
              <a:rPr lang="en-US" dirty="0" smtClean="0"/>
              <a:t>as NO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ew words.</a:t>
            </a:r>
          </a:p>
          <a:p>
            <a:pPr marL="0" indent="0">
              <a:buNone/>
            </a:pPr>
            <a:r>
              <a:rPr lang="en-US" dirty="0" smtClean="0"/>
              <a:t>2. Is authentic: </a:t>
            </a:r>
          </a:p>
          <a:p>
            <a:pPr marL="0" indent="0">
              <a:buNone/>
            </a:pPr>
            <a:r>
              <a:rPr lang="en-US" dirty="0" smtClean="0"/>
              <a:t>useful in real </a:t>
            </a:r>
          </a:p>
          <a:p>
            <a:pPr marL="0" indent="0">
              <a:buNone/>
            </a:pPr>
            <a:r>
              <a:rPr lang="en-US" dirty="0" smtClean="0"/>
              <a:t>communication</a:t>
            </a:r>
          </a:p>
          <a:p>
            <a:pPr marL="0" indent="0">
              <a:buNone/>
            </a:pPr>
            <a:r>
              <a:rPr lang="en-US" dirty="0" smtClean="0"/>
              <a:t>3. Fun… use songs, 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ames and chants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29429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LANGUAGE FOCUS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100" i="1" dirty="0" smtClean="0">
                <a:solidFill>
                  <a:schemeClr val="accent2"/>
                </a:solidFill>
              </a:rPr>
              <a:t>Students study grammar, vocabulary and pronunciation</a:t>
            </a:r>
            <a:r>
              <a:rPr lang="en-US" sz="3100" b="1" i="1" dirty="0" smtClean="0">
                <a:solidFill>
                  <a:schemeClr val="accent2"/>
                </a:solidFill>
              </a:rPr>
              <a:t>.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6897445" cy="4107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Strive to…</a:t>
            </a:r>
          </a:p>
          <a:p>
            <a:pPr marL="0" indent="0">
              <a:buNone/>
            </a:pPr>
            <a:r>
              <a:rPr lang="en-US" dirty="0" smtClean="0"/>
              <a:t>1. Build </a:t>
            </a:r>
            <a:r>
              <a:rPr lang="en-US" b="1" dirty="0" smtClean="0"/>
              <a:t>understanding</a:t>
            </a:r>
            <a:r>
              <a:rPr lang="en-US" dirty="0" smtClean="0"/>
              <a:t>, not memorization.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2. Provide mini-lessons (5 min. or less) on words, structures and pronunciation, as needed.</a:t>
            </a:r>
          </a:p>
          <a:p>
            <a:pPr marL="0" indent="0">
              <a:buNone/>
            </a:pPr>
            <a:r>
              <a:rPr lang="en-US" dirty="0" smtClean="0"/>
              <a:t>3. Make connections to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eal communication.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D</a:t>
            </a:r>
            <a:r>
              <a:rPr lang="en-US" dirty="0" smtClean="0"/>
              <a:t>erive language focus from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communicative curriculum,</a:t>
            </a:r>
          </a:p>
          <a:p>
            <a:pPr marL="0" indent="0">
              <a:buNone/>
            </a:pPr>
            <a:r>
              <a:rPr lang="en-US" dirty="0" smtClean="0"/>
              <a:t>rather than being</a:t>
            </a:r>
          </a:p>
          <a:p>
            <a:pPr marL="0" indent="0">
              <a:buNone/>
            </a:pPr>
            <a:r>
              <a:rPr lang="en-US" dirty="0" smtClean="0"/>
              <a:t>the source of the curriculum.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427081" cy="24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5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6090" algn="l"/>
              </a:tabLst>
            </a:pPr>
            <a:r>
              <a:rPr lang="en-US" b="1" dirty="0">
                <a:latin typeface="Calibri"/>
                <a:ea typeface="Calibri"/>
                <a:cs typeface="Times New Roman"/>
              </a:rPr>
              <a:t>References for the Four Components: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66090" algn="l"/>
              </a:tabLst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Nation, I.S.P. and Newton, Jonathan (2008) Teaching ESL/EFL Listening and Speaking (ESL &amp; Applied Linguistics Professional Series). NY: Routledge. ISBN-13: 978-0415989701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Nation, I.S.P. (2008) Teaching ESL/EFL Reading and Writing (ESL &amp; Applied Linguistics Professional Series). NY: Routledge. ISBN-13: 978-0415989688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004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357</TotalTime>
  <Words>379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Brush Script MT</vt:lpstr>
      <vt:lpstr>Calibri</vt:lpstr>
      <vt:lpstr>Constantia</vt:lpstr>
      <vt:lpstr>Franklin Gothic Book</vt:lpstr>
      <vt:lpstr>Rage Italic</vt:lpstr>
      <vt:lpstr>Times New Roman</vt:lpstr>
      <vt:lpstr>Pushpin</vt:lpstr>
      <vt:lpstr>Design for an Effective ESOL Class</vt:lpstr>
      <vt:lpstr>Summary</vt:lpstr>
      <vt:lpstr>The Four Components</vt:lpstr>
      <vt:lpstr>INPUT Students read and listen.</vt:lpstr>
      <vt:lpstr>OUTPUT Students speak and write.</vt:lpstr>
      <vt:lpstr>FLUENCY Students develop ease in speaking, listening, reading and writing, with known words.</vt:lpstr>
      <vt:lpstr>LANGUAGE FOCUS Students study grammar, vocabulary and pronunciation.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Components of a Good Language Class</dc:title>
  <dc:creator>Laptop</dc:creator>
  <cp:lastModifiedBy>Kari Dalton</cp:lastModifiedBy>
  <cp:revision>26</cp:revision>
  <dcterms:created xsi:type="dcterms:W3CDTF">2014-05-31T20:13:34Z</dcterms:created>
  <dcterms:modified xsi:type="dcterms:W3CDTF">2016-08-25T18:26:40Z</dcterms:modified>
</cp:coreProperties>
</file>