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embeddedFontLst>
    <p:embeddedFont>
      <p:font typeface="Public Sans"/>
      <p:regular r:id="rId12"/>
      <p:bold r:id="rId13"/>
      <p:italic r:id="rId14"/>
      <p:boldItalic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PublicSans-bold.fntdata"/><Relationship Id="rId12" Type="http://schemas.openxmlformats.org/officeDocument/2006/relationships/font" Target="fonts/PublicSans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PublicSans-boldItalic.fntdata"/><Relationship Id="rId14" Type="http://schemas.openxmlformats.org/officeDocument/2006/relationships/font" Target="fonts/PublicSans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651d6288a4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651d6288a4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651d6288a4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651d6288a4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651d6288a4_0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3651d6288a4_0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651d6288a4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3651d6288a4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3651d6288a4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3651d6288a4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jpg"/><Relationship Id="rId4" Type="http://schemas.openxmlformats.org/officeDocument/2006/relationships/image" Target="../media/image4.png"/><Relationship Id="rId5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Relationship Id="rId4" Type="http://schemas.openxmlformats.org/officeDocument/2006/relationships/image" Target="../media/image1.png"/><Relationship Id="rId5" Type="http://schemas.openxmlformats.org/officeDocument/2006/relationships/image" Target="../media/image11.png"/><Relationship Id="rId6" Type="http://schemas.openxmlformats.org/officeDocument/2006/relationships/image" Target="../media/image2.png"/><Relationship Id="rId7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19536" y="1368681"/>
            <a:ext cx="6310387" cy="3498818"/>
          </a:xfrm>
          <a:prstGeom prst="rect">
            <a:avLst/>
          </a:prstGeom>
          <a:noFill/>
          <a:ln cap="flat" cmpd="sng" w="320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55" name="Google Shape;55;p13"/>
          <p:cNvSpPr/>
          <p:nvPr/>
        </p:nvSpPr>
        <p:spPr>
          <a:xfrm>
            <a:off x="445625" y="778350"/>
            <a:ext cx="2085600" cy="1534800"/>
          </a:xfrm>
          <a:prstGeom prst="rect">
            <a:avLst/>
          </a:prstGeom>
          <a:solidFill>
            <a:srgbClr val="DAFEA4"/>
          </a:solidFill>
          <a:ln cap="flat" cmpd="sng" w="320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02375" lIns="102375" spcFirstLastPara="1" rIns="102375" wrap="square" tIns="10237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68">
                <a:latin typeface="Public Sans"/>
                <a:ea typeface="Public Sans"/>
                <a:cs typeface="Public Sans"/>
                <a:sym typeface="Public Sans"/>
              </a:rPr>
              <a:t>Word wall in the writing interest area and the words are also used for blending and segmenting </a:t>
            </a:r>
            <a:endParaRPr sz="1568">
              <a:latin typeface="Public Sans"/>
              <a:ea typeface="Public Sans"/>
              <a:cs typeface="Public Sans"/>
              <a:sym typeface="Public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8375" y="249000"/>
            <a:ext cx="2028825" cy="139065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1" name="Google Shape;61;p14"/>
          <p:cNvSpPr/>
          <p:nvPr/>
        </p:nvSpPr>
        <p:spPr>
          <a:xfrm>
            <a:off x="2278025" y="249000"/>
            <a:ext cx="1242900" cy="756300"/>
          </a:xfrm>
          <a:prstGeom prst="rect">
            <a:avLst/>
          </a:prstGeom>
          <a:solidFill>
            <a:srgbClr val="DAFEA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ublic Sans"/>
                <a:ea typeface="Public Sans"/>
                <a:cs typeface="Public Sans"/>
                <a:sym typeface="Public Sans"/>
              </a:rPr>
              <a:t>Tree Stump Provocation</a:t>
            </a:r>
            <a:endParaRPr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62" name="Google Shape;62;p14"/>
          <p:cNvSpPr/>
          <p:nvPr/>
        </p:nvSpPr>
        <p:spPr>
          <a:xfrm>
            <a:off x="2278025" y="1886400"/>
            <a:ext cx="1862400" cy="1370700"/>
          </a:xfrm>
          <a:prstGeom prst="rect">
            <a:avLst/>
          </a:prstGeom>
          <a:solidFill>
            <a:srgbClr val="DAFEA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ublic Sans"/>
                <a:ea typeface="Public Sans"/>
                <a:cs typeface="Public Sans"/>
                <a:sym typeface="Public Sans"/>
              </a:rPr>
              <a:t>Loose parts sorting and pour activity using different kinds of plant seeds.</a:t>
            </a:r>
            <a:endParaRPr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673600" y="909175"/>
            <a:ext cx="3749419" cy="4838699"/>
          </a:xfrm>
          <a:prstGeom prst="rect">
            <a:avLst/>
          </a:prstGeom>
          <a:noFill/>
          <a:ln cap="flat" cmpd="sng" w="28575">
            <a:solidFill>
              <a:srgbClr val="4B917D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/>
          <p:nvPr/>
        </p:nvSpPr>
        <p:spPr>
          <a:xfrm>
            <a:off x="463450" y="207250"/>
            <a:ext cx="2222700" cy="1635900"/>
          </a:xfrm>
          <a:prstGeom prst="rect">
            <a:avLst/>
          </a:prstGeom>
          <a:solidFill>
            <a:srgbClr val="DAFEA4"/>
          </a:solidFill>
          <a:ln cap="flat" cmpd="sng" w="34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09125" lIns="109125" spcFirstLastPara="1" rIns="109125" wrap="square" tIns="1091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671">
                <a:latin typeface="Public Sans"/>
                <a:ea typeface="Public Sans"/>
                <a:cs typeface="Public Sans"/>
                <a:sym typeface="Public Sans"/>
              </a:rPr>
              <a:t>Examples of Content Add-ins</a:t>
            </a:r>
            <a:endParaRPr sz="1671"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69" name="Google Shape;69;p15"/>
          <p:cNvSpPr/>
          <p:nvPr/>
        </p:nvSpPr>
        <p:spPr>
          <a:xfrm>
            <a:off x="7275292" y="967381"/>
            <a:ext cx="1483200" cy="1146900"/>
          </a:xfrm>
          <a:prstGeom prst="rect">
            <a:avLst/>
          </a:prstGeom>
          <a:solidFill>
            <a:srgbClr val="DAFEA4"/>
          </a:solidFill>
          <a:ln cap="flat" cmpd="sng" w="34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09125" lIns="109125" spcFirstLastPara="1" rIns="109125" wrap="square" tIns="1091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671">
                <a:latin typeface="Public Sans"/>
                <a:ea typeface="Public Sans"/>
                <a:cs typeface="Public Sans"/>
                <a:sym typeface="Public Sans"/>
              </a:rPr>
              <a:t>Tree parts added to block center</a:t>
            </a:r>
            <a:endParaRPr sz="1671"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70" name="Google Shape;70;p15" title="IMG-4345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90357" y="207249"/>
            <a:ext cx="2506516" cy="1879887"/>
          </a:xfrm>
          <a:prstGeom prst="rect">
            <a:avLst/>
          </a:prstGeom>
          <a:noFill/>
          <a:ln cap="flat" cmpd="sng" w="34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71" name="Google Shape;71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426121" y="2109326"/>
            <a:ext cx="2143790" cy="2642901"/>
          </a:xfrm>
          <a:prstGeom prst="rect">
            <a:avLst/>
          </a:prstGeom>
          <a:noFill/>
          <a:ln cap="flat" cmpd="sng" w="34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72" name="Google Shape;72;p15"/>
          <p:cNvSpPr/>
          <p:nvPr/>
        </p:nvSpPr>
        <p:spPr>
          <a:xfrm>
            <a:off x="2585765" y="4011593"/>
            <a:ext cx="1483200" cy="902700"/>
          </a:xfrm>
          <a:prstGeom prst="rect">
            <a:avLst/>
          </a:prstGeom>
          <a:solidFill>
            <a:srgbClr val="DAFEA4"/>
          </a:solidFill>
          <a:ln cap="flat" cmpd="sng" w="34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09125" lIns="109125" spcFirstLastPara="1" rIns="109125" wrap="square" tIns="1091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71">
                <a:latin typeface="Public Sans"/>
                <a:ea typeface="Public Sans"/>
                <a:cs typeface="Public Sans"/>
                <a:sym typeface="Public Sans"/>
              </a:rPr>
              <a:t>Herb and Flower Printing</a:t>
            </a:r>
            <a:endParaRPr sz="1671"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73" name="Google Shape;73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90352" y="2571748"/>
            <a:ext cx="2904777" cy="1718044"/>
          </a:xfrm>
          <a:prstGeom prst="rect">
            <a:avLst/>
          </a:prstGeom>
          <a:noFill/>
          <a:ln cap="flat" cmpd="sng" w="34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74" name="Google Shape;74;p15"/>
          <p:cNvSpPr/>
          <p:nvPr/>
        </p:nvSpPr>
        <p:spPr>
          <a:xfrm>
            <a:off x="7422345" y="3911243"/>
            <a:ext cx="1483200" cy="902700"/>
          </a:xfrm>
          <a:prstGeom prst="rect">
            <a:avLst/>
          </a:prstGeom>
          <a:solidFill>
            <a:srgbClr val="DAFEA4"/>
          </a:solidFill>
          <a:ln cap="flat" cmpd="sng" w="34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09125" lIns="109125" spcFirstLastPara="1" rIns="109125" wrap="square" tIns="1091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671">
                <a:latin typeface="Public Sans"/>
                <a:ea typeface="Public Sans"/>
                <a:cs typeface="Public Sans"/>
                <a:sym typeface="Public Sans"/>
              </a:rPr>
              <a:t>Group Tree Cycle Collage</a:t>
            </a:r>
            <a:endParaRPr sz="1671">
              <a:latin typeface="Public Sans"/>
              <a:ea typeface="Public Sans"/>
              <a:cs typeface="Public Sans"/>
              <a:sym typeface="Public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/>
          <p:nvPr/>
        </p:nvSpPr>
        <p:spPr>
          <a:xfrm>
            <a:off x="642675" y="433075"/>
            <a:ext cx="1862400" cy="1370700"/>
          </a:xfrm>
          <a:prstGeom prst="rect">
            <a:avLst/>
          </a:prstGeom>
          <a:solidFill>
            <a:srgbClr val="DAFEA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ublic Sans"/>
                <a:ea typeface="Public Sans"/>
                <a:cs typeface="Public Sans"/>
                <a:sym typeface="Public Sans"/>
              </a:rPr>
              <a:t>Realistic Fiction Anchor Text and Nonfiction Texts for small group reading strategy groups </a:t>
            </a:r>
            <a:endParaRPr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80" name="Google Shape;8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33600" y="1056495"/>
            <a:ext cx="3670826" cy="195313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81" name="Google Shape;81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39526" y="658875"/>
            <a:ext cx="1545850" cy="15598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82" name="Google Shape;82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69975" y="2517100"/>
            <a:ext cx="1416300" cy="1497559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83" name="Google Shape;83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386350" y="2420300"/>
            <a:ext cx="1816500" cy="232955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84" name="Google Shape;84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288000" y="2018950"/>
            <a:ext cx="1877275" cy="234386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85" name="Google Shape;85;p16"/>
          <p:cNvSpPr/>
          <p:nvPr/>
        </p:nvSpPr>
        <p:spPr>
          <a:xfrm>
            <a:off x="4826200" y="3100950"/>
            <a:ext cx="1816500" cy="742800"/>
          </a:xfrm>
          <a:prstGeom prst="rect">
            <a:avLst/>
          </a:prstGeom>
          <a:solidFill>
            <a:srgbClr val="DAFEA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ublic Sans"/>
                <a:ea typeface="Public Sans"/>
                <a:cs typeface="Public Sans"/>
                <a:sym typeface="Public Sans"/>
              </a:rPr>
              <a:t>Content Poem to practice Foundational Skills.</a:t>
            </a:r>
            <a:endParaRPr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86" name="Google Shape;86;p16"/>
          <p:cNvSpPr/>
          <p:nvPr/>
        </p:nvSpPr>
        <p:spPr>
          <a:xfrm>
            <a:off x="454025" y="2700300"/>
            <a:ext cx="1242900" cy="502200"/>
          </a:xfrm>
          <a:prstGeom prst="rect">
            <a:avLst/>
          </a:prstGeom>
          <a:solidFill>
            <a:srgbClr val="DAFEA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ublic Sans"/>
                <a:ea typeface="Public Sans"/>
                <a:cs typeface="Public Sans"/>
                <a:sym typeface="Public Sans"/>
              </a:rPr>
              <a:t>Fiction Anchor Text</a:t>
            </a:r>
            <a:endParaRPr>
              <a:latin typeface="Public Sans"/>
              <a:ea typeface="Public Sans"/>
              <a:cs typeface="Public Sans"/>
              <a:sym typeface="Public Sans"/>
            </a:endParaRPr>
          </a:p>
        </p:txBody>
      </p:sp>
      <p:sp>
        <p:nvSpPr>
          <p:cNvPr id="87" name="Google Shape;87;p16"/>
          <p:cNvSpPr/>
          <p:nvPr/>
        </p:nvSpPr>
        <p:spPr>
          <a:xfrm>
            <a:off x="5480475" y="658875"/>
            <a:ext cx="1689600" cy="621600"/>
          </a:xfrm>
          <a:prstGeom prst="rect">
            <a:avLst/>
          </a:prstGeom>
          <a:solidFill>
            <a:srgbClr val="DAFEA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ublic Sans"/>
                <a:ea typeface="Public Sans"/>
                <a:cs typeface="Public Sans"/>
                <a:sym typeface="Public Sans"/>
              </a:rPr>
              <a:t>Additional Books in text Set</a:t>
            </a:r>
            <a:endParaRPr>
              <a:latin typeface="Public Sans"/>
              <a:ea typeface="Public Sans"/>
              <a:cs typeface="Public Sans"/>
              <a:sym typeface="Public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7"/>
          <p:cNvSpPr/>
          <p:nvPr/>
        </p:nvSpPr>
        <p:spPr>
          <a:xfrm>
            <a:off x="2010100" y="486700"/>
            <a:ext cx="1862400" cy="1370700"/>
          </a:xfrm>
          <a:prstGeom prst="rect">
            <a:avLst/>
          </a:prstGeom>
          <a:solidFill>
            <a:srgbClr val="DAFEA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ublic Sans"/>
                <a:ea typeface="Public Sans"/>
                <a:cs typeface="Public Sans"/>
                <a:sym typeface="Public Sans"/>
              </a:rPr>
              <a:t>Art and Discovery Content-embedded Process Art </a:t>
            </a:r>
            <a:endParaRPr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93" name="Google Shape;9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79125" y="2150500"/>
            <a:ext cx="4322900" cy="25568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94" name="Google Shape;94;p17"/>
          <p:cNvSpPr/>
          <p:nvPr/>
        </p:nvSpPr>
        <p:spPr>
          <a:xfrm>
            <a:off x="7447200" y="1857400"/>
            <a:ext cx="1242900" cy="502200"/>
          </a:xfrm>
          <a:prstGeom prst="rect">
            <a:avLst/>
          </a:prstGeom>
          <a:solidFill>
            <a:srgbClr val="DAFEA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ublic Sans"/>
                <a:ea typeface="Public Sans"/>
                <a:cs typeface="Public Sans"/>
                <a:sym typeface="Public Sans"/>
              </a:rPr>
              <a:t>Group Collage</a:t>
            </a:r>
            <a:endParaRPr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95" name="Google Shape;9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1020750" y="2150500"/>
            <a:ext cx="1796274" cy="2214475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17"/>
          <p:cNvSpPr/>
          <p:nvPr/>
        </p:nvSpPr>
        <p:spPr>
          <a:xfrm>
            <a:off x="2242950" y="3830225"/>
            <a:ext cx="1242900" cy="756300"/>
          </a:xfrm>
          <a:prstGeom prst="rect">
            <a:avLst/>
          </a:prstGeom>
          <a:solidFill>
            <a:srgbClr val="DAFEA4"/>
          </a:solidFill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Public Sans"/>
                <a:ea typeface="Public Sans"/>
                <a:cs typeface="Public Sans"/>
                <a:sym typeface="Public Sans"/>
              </a:rPr>
              <a:t>Herb and Flower Printing</a:t>
            </a:r>
            <a:endParaRPr>
              <a:latin typeface="Public Sans"/>
              <a:ea typeface="Public Sans"/>
              <a:cs typeface="Public Sans"/>
              <a:sym typeface="Public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8"/>
          <p:cNvSpPr/>
          <p:nvPr/>
        </p:nvSpPr>
        <p:spPr>
          <a:xfrm>
            <a:off x="2801375" y="329600"/>
            <a:ext cx="2100000" cy="1545600"/>
          </a:xfrm>
          <a:prstGeom prst="rect">
            <a:avLst/>
          </a:prstGeom>
          <a:solidFill>
            <a:srgbClr val="DAFEA4"/>
          </a:solidFill>
          <a:ln cap="flat" cmpd="sng" w="322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103100" lIns="103100" spcFirstLastPara="1" rIns="103100" wrap="square" tIns="103100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579">
                <a:latin typeface="Public Sans"/>
                <a:ea typeface="Public Sans"/>
                <a:cs typeface="Public Sans"/>
                <a:sym typeface="Public Sans"/>
              </a:rPr>
              <a:t>Examples of anchor charts that foster oracy in interest areas </a:t>
            </a:r>
            <a:endParaRPr sz="1579">
              <a:latin typeface="Public Sans"/>
              <a:ea typeface="Public Sans"/>
              <a:cs typeface="Public Sans"/>
              <a:sym typeface="Public Sans"/>
            </a:endParaRPr>
          </a:p>
        </p:txBody>
      </p:sp>
      <p:pic>
        <p:nvPicPr>
          <p:cNvPr id="102" name="Google Shape;10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42270" y="1276385"/>
            <a:ext cx="2228380" cy="2929562"/>
          </a:xfrm>
          <a:prstGeom prst="rect">
            <a:avLst/>
          </a:prstGeom>
          <a:noFill/>
          <a:ln cap="flat" cmpd="sng" w="322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03" name="Google Shape;10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02070" y="2323470"/>
            <a:ext cx="2569579" cy="1882487"/>
          </a:xfrm>
          <a:prstGeom prst="rect">
            <a:avLst/>
          </a:prstGeom>
          <a:noFill/>
          <a:ln cap="flat" cmpd="sng" w="322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