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9" roundtripDataSignature="AMtx7mgOBkGpGckVsEutC4I17iZV0zhhz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1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4"/>
          <p:cNvSpPr/>
          <p:nvPr>
            <p:ph idx="2" type="pic"/>
          </p:nvPr>
        </p:nvSpPr>
        <p:spPr>
          <a:xfrm>
            <a:off x="5183188" y="987425"/>
            <a:ext cx="6172200" cy="4873625"/>
          </a:xfrm>
          <a:prstGeom prst="rect">
            <a:avLst/>
          </a:prstGeom>
          <a:noFill/>
          <a:ln>
            <a:noFill/>
          </a:ln>
        </p:spPr>
      </p:sp>
      <p:sp>
        <p:nvSpPr>
          <p:cNvPr id="64" name="Google Shape;64;p1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9pPr>
          </a:lstStyle>
          <a:p/>
        </p:txBody>
      </p:sp>
      <p:sp>
        <p:nvSpPr>
          <p:cNvPr id="9" name="Google Shape;9;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2800" u="none" cap="none" strike="noStrike">
                <a:solidFill>
                  <a:schemeClr val="dk1"/>
                </a:solidFill>
                <a:latin typeface="Calibri"/>
                <a:ea typeface="Calibri"/>
                <a:cs typeface="Calibri"/>
                <a:sym typeface="Calibri"/>
              </a:defRPr>
            </a:lvl9pPr>
          </a:lstStyle>
          <a:p/>
        </p:txBody>
      </p:sp>
      <p:sp>
        <p:nvSpPr>
          <p:cNvPr id="10" name="Google Shape;10;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jpg"/><Relationship Id="rId4" Type="http://schemas.openxmlformats.org/officeDocument/2006/relationships/image" Target="../media/image10.png"/><Relationship Id="rId5" Type="http://schemas.openxmlformats.org/officeDocument/2006/relationships/image" Target="../media/image3.jpg"/><Relationship Id="rId6"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85" name="Google Shape;85;p1"/>
          <p:cNvSpPr/>
          <p:nvPr/>
        </p:nvSpPr>
        <p:spPr>
          <a:xfrm flipH="1" rot="10800000">
            <a:off x="0" y="-2"/>
            <a:ext cx="12192000" cy="4522610"/>
          </a:xfrm>
          <a:prstGeom prst="rect">
            <a:avLst/>
          </a:prstGeom>
          <a:gradFill>
            <a:gsLst>
              <a:gs pos="0">
                <a:schemeClr val="accent1"/>
              </a:gs>
              <a:gs pos="78000">
                <a:srgbClr val="000000"/>
              </a:gs>
              <a:gs pos="100000">
                <a:srgbClr val="000000"/>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86" name="Google Shape;86;p1"/>
          <p:cNvSpPr/>
          <p:nvPr/>
        </p:nvSpPr>
        <p:spPr>
          <a:xfrm flipH="1">
            <a:off x="8168276" y="5"/>
            <a:ext cx="4023722" cy="4522603"/>
          </a:xfrm>
          <a:prstGeom prst="rect">
            <a:avLst/>
          </a:prstGeom>
          <a:gradFill>
            <a:gsLst>
              <a:gs pos="0">
                <a:srgbClr val="000000">
                  <a:alpha val="62745"/>
                </a:srgbClr>
              </a:gs>
              <a:gs pos="100000">
                <a:srgbClr val="2F5496"/>
              </a:gs>
            </a:gsLst>
            <a:lin ang="6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87" name="Google Shape;87;p1"/>
          <p:cNvSpPr/>
          <p:nvPr/>
        </p:nvSpPr>
        <p:spPr>
          <a:xfrm flipH="1" rot="10800000">
            <a:off x="457200" y="-5"/>
            <a:ext cx="11743606" cy="4513113"/>
          </a:xfrm>
          <a:prstGeom prst="rect">
            <a:avLst/>
          </a:prstGeom>
          <a:gradFill>
            <a:gsLst>
              <a:gs pos="0">
                <a:srgbClr val="000000">
                  <a:alpha val="7843"/>
                </a:srgbClr>
              </a:gs>
              <a:gs pos="76000">
                <a:srgbClr val="2F5496">
                  <a:alpha val="21960"/>
                </a:srgbClr>
              </a:gs>
              <a:gs pos="100000">
                <a:srgbClr val="2F5496">
                  <a:alpha val="21960"/>
                </a:srgbClr>
              </a:gs>
            </a:gsLst>
            <a:lin ang="21593999"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88" name="Google Shape;88;p1"/>
          <p:cNvSpPr/>
          <p:nvPr/>
        </p:nvSpPr>
        <p:spPr>
          <a:xfrm flipH="1">
            <a:off x="-8807" y="-9506"/>
            <a:ext cx="12200801" cy="4532114"/>
          </a:xfrm>
          <a:prstGeom prst="rect">
            <a:avLst/>
          </a:prstGeom>
          <a:gradFill>
            <a:gsLst>
              <a:gs pos="0">
                <a:srgbClr val="000000">
                  <a:alpha val="50980"/>
                </a:srgbClr>
              </a:gs>
              <a:gs pos="74000">
                <a:srgbClr val="4472C4">
                  <a:alpha val="0"/>
                </a:srgbClr>
              </a:gs>
              <a:gs pos="100000">
                <a:srgbClr val="4472C4">
                  <a:alpha val="0"/>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89" name="Google Shape;89;p1"/>
          <p:cNvSpPr/>
          <p:nvPr/>
        </p:nvSpPr>
        <p:spPr>
          <a:xfrm flipH="1">
            <a:off x="0" y="5"/>
            <a:ext cx="12192000" cy="2679585"/>
          </a:xfrm>
          <a:prstGeom prst="rect">
            <a:avLst/>
          </a:prstGeom>
          <a:gradFill>
            <a:gsLst>
              <a:gs pos="0">
                <a:srgbClr val="4472C4">
                  <a:alpha val="8627"/>
                </a:srgbClr>
              </a:gs>
              <a:gs pos="20000">
                <a:srgbClr val="4472C4">
                  <a:alpha val="8627"/>
                </a:srgbClr>
              </a:gs>
              <a:gs pos="100000">
                <a:srgbClr val="000000">
                  <a:alpha val="66666"/>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800" u="none" cap="none" strike="noStrike">
              <a:solidFill>
                <a:schemeClr val="lt1"/>
              </a:solidFill>
              <a:latin typeface="Calibri"/>
              <a:ea typeface="Calibri"/>
              <a:cs typeface="Calibri"/>
              <a:sym typeface="Calibri"/>
            </a:endParaRPr>
          </a:p>
        </p:txBody>
      </p:sp>
      <p:sp>
        <p:nvSpPr>
          <p:cNvPr id="90" name="Google Shape;90;p1"/>
          <p:cNvSpPr txBox="1"/>
          <p:nvPr>
            <p:ph type="ctrTitle"/>
          </p:nvPr>
        </p:nvSpPr>
        <p:spPr>
          <a:xfrm>
            <a:off x="1371598" y="533514"/>
            <a:ext cx="9617105" cy="199960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4800"/>
              <a:buFont typeface="Calibri"/>
              <a:buNone/>
            </a:pPr>
            <a:r>
              <a:rPr b="1" lang="en-US" sz="4800">
                <a:solidFill>
                  <a:srgbClr val="FFFFFF"/>
                </a:solidFill>
              </a:rPr>
              <a:t>Word Kang </a:t>
            </a:r>
            <a:br>
              <a:rPr b="1" lang="en-US" sz="4800">
                <a:solidFill>
                  <a:srgbClr val="FFFFFF"/>
                </a:solidFill>
              </a:rPr>
            </a:br>
            <a:endParaRPr b="1" sz="4800">
              <a:solidFill>
                <a:srgbClr val="FFFFFF"/>
              </a:solidFill>
            </a:endParaRPr>
          </a:p>
        </p:txBody>
      </p:sp>
      <p:sp>
        <p:nvSpPr>
          <p:cNvPr id="91" name="Google Shape;91;p1"/>
          <p:cNvSpPr txBox="1"/>
          <p:nvPr>
            <p:ph idx="1" type="subTitle"/>
          </p:nvPr>
        </p:nvSpPr>
        <p:spPr>
          <a:xfrm>
            <a:off x="1520450" y="2771222"/>
            <a:ext cx="9617105" cy="44187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rgbClr val="FFFFFF"/>
              </a:buClr>
              <a:buSzPct val="100000"/>
              <a:buNone/>
            </a:pPr>
            <a:r>
              <a:rPr lang="en-US" sz="2800">
                <a:solidFill>
                  <a:srgbClr val="FFFFFF"/>
                </a:solidFill>
              </a:rPr>
              <a:t>By Teacher Joe Mary G. Ibañez</a:t>
            </a:r>
            <a:endParaRPr/>
          </a:p>
          <a:p>
            <a:pPr indent="0" lvl="0" marL="0" rtl="0" algn="l">
              <a:lnSpc>
                <a:spcPct val="90000"/>
              </a:lnSpc>
              <a:spcBef>
                <a:spcPts val="1000"/>
              </a:spcBef>
              <a:spcAft>
                <a:spcPts val="0"/>
              </a:spcAft>
              <a:buClr>
                <a:schemeClr val="dk1"/>
              </a:buClr>
              <a:buSzPct val="100000"/>
              <a:buNone/>
            </a:pPr>
            <a:r>
              <a:t/>
            </a:r>
            <a:endParaRPr sz="2800">
              <a:solidFill>
                <a:srgbClr val="FFFFFF"/>
              </a:solidFill>
            </a:endParaRPr>
          </a:p>
          <a:p>
            <a:pPr indent="0" lvl="0" marL="0" rtl="0" algn="l">
              <a:lnSpc>
                <a:spcPct val="90000"/>
              </a:lnSpc>
              <a:spcBef>
                <a:spcPts val="1000"/>
              </a:spcBef>
              <a:spcAft>
                <a:spcPts val="0"/>
              </a:spcAft>
              <a:buClr>
                <a:schemeClr val="dk1"/>
              </a:buClr>
              <a:buSzPct val="100000"/>
              <a:buNone/>
            </a:pPr>
            <a:r>
              <a:t/>
            </a:r>
            <a:endParaRPr sz="2800">
              <a:solidFill>
                <a:srgbClr val="FFFFFF"/>
              </a:solidFill>
            </a:endParaRPr>
          </a:p>
          <a:p>
            <a:pPr indent="0" lvl="0" marL="0" rtl="0" algn="l">
              <a:lnSpc>
                <a:spcPct val="90000"/>
              </a:lnSpc>
              <a:spcBef>
                <a:spcPts val="1000"/>
              </a:spcBef>
              <a:spcAft>
                <a:spcPts val="0"/>
              </a:spcAft>
              <a:buClr>
                <a:schemeClr val="dk1"/>
              </a:buClr>
              <a:buSzPct val="100000"/>
              <a:buNone/>
            </a:pPr>
            <a:r>
              <a:t/>
            </a:r>
            <a:endParaRPr sz="500">
              <a:solidFill>
                <a:srgbClr val="FFFFFF"/>
              </a:solidFill>
            </a:endParaRPr>
          </a:p>
        </p:txBody>
      </p:sp>
      <p:pic>
        <p:nvPicPr>
          <p:cNvPr descr="A full house of cards&#10;&#10;AI-generated content may be incorrect." id="92" name="Google Shape;92;p1"/>
          <p:cNvPicPr preferRelativeResize="0"/>
          <p:nvPr/>
        </p:nvPicPr>
        <p:blipFill rotWithShape="1">
          <a:blip r:embed="rId3">
            <a:alphaModFix/>
          </a:blip>
          <a:srcRect b="0" l="15082" r="18371" t="0"/>
          <a:stretch/>
        </p:blipFill>
        <p:spPr>
          <a:xfrm>
            <a:off x="898211" y="3579621"/>
            <a:ext cx="2282932" cy="2282932"/>
          </a:xfrm>
          <a:custGeom>
            <a:rect b="b" l="l" r="r" t="t"/>
            <a:pathLst>
              <a:path extrusionOk="0" h="2282932" w="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noFill/>
          <a:ln>
            <a:noFill/>
          </a:ln>
        </p:spPr>
      </p:pic>
      <p:pic>
        <p:nvPicPr>
          <p:cNvPr descr="A full house of hearts playing cards&#10;&#10;AI-generated content may be incorrect." id="93" name="Google Shape;93;p1"/>
          <p:cNvPicPr preferRelativeResize="0"/>
          <p:nvPr/>
        </p:nvPicPr>
        <p:blipFill rotWithShape="1">
          <a:blip r:embed="rId4">
            <a:alphaModFix/>
          </a:blip>
          <a:srcRect b="-4" l="0" r="-4" t="0"/>
          <a:stretch/>
        </p:blipFill>
        <p:spPr>
          <a:xfrm>
            <a:off x="3594811" y="3579621"/>
            <a:ext cx="2282932" cy="2282932"/>
          </a:xfrm>
          <a:custGeom>
            <a:rect b="b" l="l" r="r" t="t"/>
            <a:pathLst>
              <a:path extrusionOk="0" h="2282932" w="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noFill/>
          <a:ln>
            <a:noFill/>
          </a:ln>
        </p:spPr>
      </p:pic>
      <p:pic>
        <p:nvPicPr>
          <p:cNvPr descr="A close-up of a deck of cards&#10;&#10;AI-generated content may be incorrect." id="94" name="Google Shape;94;p1"/>
          <p:cNvPicPr preferRelativeResize="0"/>
          <p:nvPr/>
        </p:nvPicPr>
        <p:blipFill rotWithShape="1">
          <a:blip r:embed="rId5">
            <a:alphaModFix/>
          </a:blip>
          <a:srcRect b="-4" l="0" r="-4" t="0"/>
          <a:stretch/>
        </p:blipFill>
        <p:spPr>
          <a:xfrm>
            <a:off x="6294809" y="3579621"/>
            <a:ext cx="2282932" cy="2282932"/>
          </a:xfrm>
          <a:custGeom>
            <a:rect b="b" l="l" r="r" t="t"/>
            <a:pathLst>
              <a:path extrusionOk="0" h="2282932" w="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noFill/>
          <a:ln>
            <a:noFill/>
          </a:ln>
        </p:spPr>
      </p:pic>
      <p:pic>
        <p:nvPicPr>
          <p:cNvPr descr="A deck of cards with a royal flush&#10;&#10;AI-generated content may be incorrect." id="95" name="Google Shape;95;p1"/>
          <p:cNvPicPr preferRelativeResize="0"/>
          <p:nvPr/>
        </p:nvPicPr>
        <p:blipFill rotWithShape="1">
          <a:blip r:embed="rId6">
            <a:alphaModFix/>
          </a:blip>
          <a:srcRect b="-4" l="0" r="-4" t="6465"/>
          <a:stretch/>
        </p:blipFill>
        <p:spPr>
          <a:xfrm>
            <a:off x="9051869" y="3579621"/>
            <a:ext cx="2282932" cy="2282932"/>
          </a:xfrm>
          <a:custGeom>
            <a:rect b="b" l="l" r="r" t="t"/>
            <a:pathLst>
              <a:path extrusionOk="0" h="2282932" w="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title"/>
          </p:nvPr>
        </p:nvSpPr>
        <p:spPr>
          <a:xfrm>
            <a:off x="780200" y="365125"/>
            <a:ext cx="10515600" cy="775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4400"/>
              <a:buFont typeface="Calibri"/>
              <a:buNone/>
            </a:pPr>
            <a:r>
              <a:rPr b="1" lang="en-US">
                <a:solidFill>
                  <a:srgbClr val="FF0000"/>
                </a:solidFill>
              </a:rPr>
              <a:t>Steps</a:t>
            </a:r>
            <a:endParaRPr b="1">
              <a:solidFill>
                <a:srgbClr val="FF0000"/>
              </a:solidFill>
            </a:endParaRPr>
          </a:p>
        </p:txBody>
      </p:sp>
      <p:sp>
        <p:nvSpPr>
          <p:cNvPr id="101" name="Google Shape;101;p2"/>
          <p:cNvSpPr txBox="1"/>
          <p:nvPr>
            <p:ph idx="1" type="body"/>
          </p:nvPr>
        </p:nvSpPr>
        <p:spPr>
          <a:xfrm>
            <a:off x="553850" y="1140175"/>
            <a:ext cx="7104600" cy="5717700"/>
          </a:xfrm>
          <a:prstGeom prst="rect">
            <a:avLst/>
          </a:prstGeom>
          <a:noFill/>
          <a:ln>
            <a:noFill/>
          </a:ln>
        </p:spPr>
        <p:txBody>
          <a:bodyPr anchorCtr="0" anchor="t" bIns="45700" lIns="91425" spcFirstLastPara="1" rIns="91425" wrap="square" tIns="45700">
            <a:normAutofit fontScale="92500" lnSpcReduction="20000"/>
          </a:bodyPr>
          <a:lstStyle/>
          <a:p>
            <a:pPr indent="-241934" lvl="0" marL="228600" rtl="0" algn="just">
              <a:lnSpc>
                <a:spcPct val="90000"/>
              </a:lnSpc>
              <a:spcBef>
                <a:spcPts val="0"/>
              </a:spcBef>
              <a:spcAft>
                <a:spcPts val="0"/>
              </a:spcAft>
              <a:buClr>
                <a:schemeClr val="dk1"/>
              </a:buClr>
              <a:buSzPct val="100000"/>
              <a:buChar char="•"/>
            </a:pPr>
            <a:r>
              <a:rPr lang="en-US"/>
              <a:t>Form groups of 6 players.</a:t>
            </a:r>
            <a:endParaRPr/>
          </a:p>
          <a:p>
            <a:pPr indent="-241934" lvl="0" marL="228600" rtl="0" algn="just">
              <a:lnSpc>
                <a:spcPct val="90000"/>
              </a:lnSpc>
              <a:spcBef>
                <a:spcPts val="1000"/>
              </a:spcBef>
              <a:spcAft>
                <a:spcPts val="0"/>
              </a:spcAft>
              <a:buClr>
                <a:schemeClr val="dk1"/>
              </a:buClr>
              <a:buSzPct val="100000"/>
              <a:buChar char="•"/>
            </a:pPr>
            <a:r>
              <a:rPr lang="en-US"/>
              <a:t>Sit in a circle or as a group, using a table in the center.</a:t>
            </a:r>
            <a:endParaRPr/>
          </a:p>
          <a:p>
            <a:pPr indent="-241934" lvl="0" marL="228600" rtl="0" algn="just">
              <a:lnSpc>
                <a:spcPct val="90000"/>
              </a:lnSpc>
              <a:spcBef>
                <a:spcPts val="1000"/>
              </a:spcBef>
              <a:spcAft>
                <a:spcPts val="0"/>
              </a:spcAft>
              <a:buClr>
                <a:schemeClr val="dk1"/>
              </a:buClr>
              <a:buSzPct val="100000"/>
              <a:buChar char="•"/>
            </a:pPr>
            <a:r>
              <a:rPr lang="en-US"/>
              <a:t>Get the Word Kang cards and distribute 6 cards each.</a:t>
            </a:r>
            <a:endParaRPr/>
          </a:p>
          <a:p>
            <a:pPr indent="-241934" lvl="0" marL="228600" rtl="0" algn="just">
              <a:lnSpc>
                <a:spcPct val="90000"/>
              </a:lnSpc>
              <a:spcBef>
                <a:spcPts val="1000"/>
              </a:spcBef>
              <a:spcAft>
                <a:spcPts val="0"/>
              </a:spcAft>
              <a:buClr>
                <a:schemeClr val="dk1"/>
              </a:buClr>
              <a:buSzPct val="100000"/>
              <a:buChar char="•"/>
            </a:pPr>
            <a:r>
              <a:rPr lang="en-US"/>
              <a:t>Select one card from the 6 cards, whoever has the highest number will begin.</a:t>
            </a:r>
            <a:endParaRPr/>
          </a:p>
          <a:p>
            <a:pPr indent="-241934" lvl="0" marL="228600" rtl="0" algn="just">
              <a:lnSpc>
                <a:spcPct val="90000"/>
              </a:lnSpc>
              <a:spcBef>
                <a:spcPts val="1000"/>
              </a:spcBef>
              <a:spcAft>
                <a:spcPts val="0"/>
              </a:spcAft>
              <a:buClr>
                <a:schemeClr val="dk1"/>
              </a:buClr>
              <a:buSzPct val="100000"/>
              <a:buChar char="•"/>
            </a:pPr>
            <a:r>
              <a:rPr lang="en-US"/>
              <a:t>Take one card from the deck and put a card/cards on table.</a:t>
            </a:r>
            <a:endParaRPr/>
          </a:p>
          <a:p>
            <a:pPr indent="-241934" lvl="0" marL="228600" rtl="0" algn="just">
              <a:lnSpc>
                <a:spcPct val="90000"/>
              </a:lnSpc>
              <a:spcBef>
                <a:spcPts val="1000"/>
              </a:spcBef>
              <a:spcAft>
                <a:spcPts val="0"/>
              </a:spcAft>
              <a:buClr>
                <a:schemeClr val="dk1"/>
              </a:buClr>
              <a:buSzPct val="100000"/>
              <a:buChar char="•"/>
            </a:pPr>
            <a:r>
              <a:rPr lang="en-US"/>
              <a:t>Pronounce the word or pair of words aloud, with emphasis on clear pronunciation.</a:t>
            </a:r>
            <a:endParaRPr/>
          </a:p>
          <a:p>
            <a:pPr indent="-241934" lvl="0" marL="228600" rtl="0" algn="just">
              <a:lnSpc>
                <a:spcPct val="90000"/>
              </a:lnSpc>
              <a:spcBef>
                <a:spcPts val="1000"/>
              </a:spcBef>
              <a:spcAft>
                <a:spcPts val="0"/>
              </a:spcAft>
              <a:buClr>
                <a:schemeClr val="dk1"/>
              </a:buClr>
              <a:buSzPct val="100000"/>
              <a:buChar char="•"/>
            </a:pPr>
            <a:r>
              <a:rPr lang="en-US"/>
              <a:t>Take turns pronouncing, selecting cards from the deck, and drawing pairs of similar cards in a clockwise pattern.</a:t>
            </a:r>
            <a:endParaRPr/>
          </a:p>
          <a:p>
            <a:pPr indent="-241934" lvl="0" marL="228600" rtl="0" algn="just">
              <a:lnSpc>
                <a:spcPct val="90000"/>
              </a:lnSpc>
              <a:spcBef>
                <a:spcPts val="1000"/>
              </a:spcBef>
              <a:spcAft>
                <a:spcPts val="0"/>
              </a:spcAft>
              <a:buClr>
                <a:srgbClr val="0070C0"/>
              </a:buClr>
              <a:buSzPct val="100000"/>
              <a:buChar char="•"/>
            </a:pPr>
            <a:r>
              <a:rPr lang="en-US">
                <a:solidFill>
                  <a:srgbClr val="0070C0"/>
                </a:solidFill>
              </a:rPr>
              <a:t>The objective of the game is to correctly pronounce the word written on each card.</a:t>
            </a:r>
            <a:endParaRPr>
              <a:solidFill>
                <a:srgbClr val="0070C0"/>
              </a:solidFill>
            </a:endParaRPr>
          </a:p>
        </p:txBody>
      </p:sp>
      <p:pic>
        <p:nvPicPr>
          <p:cNvPr id="102" name="Google Shape;102;p2"/>
          <p:cNvPicPr preferRelativeResize="0"/>
          <p:nvPr/>
        </p:nvPicPr>
        <p:blipFill>
          <a:blip r:embed="rId3">
            <a:alphaModFix/>
          </a:blip>
          <a:stretch>
            <a:fillRect/>
          </a:stretch>
        </p:blipFill>
        <p:spPr>
          <a:xfrm>
            <a:off x="8397775" y="1597050"/>
            <a:ext cx="5150450" cy="3338399"/>
          </a:xfrm>
          <a:prstGeom prst="rect">
            <a:avLst/>
          </a:prstGeom>
          <a:noFill/>
          <a:ln>
            <a:noFill/>
          </a:ln>
        </p:spPr>
      </p:pic>
      <p:sp>
        <p:nvSpPr>
          <p:cNvPr id="103" name="Google Shape;103;p2"/>
          <p:cNvSpPr txBox="1"/>
          <p:nvPr/>
        </p:nvSpPr>
        <p:spPr>
          <a:xfrm>
            <a:off x="11097825" y="4775950"/>
            <a:ext cx="2450400" cy="3480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US" sz="1100">
                <a:solidFill>
                  <a:schemeClr val="dk1"/>
                </a:solidFill>
                <a:latin typeface="Calibri"/>
                <a:ea typeface="Calibri"/>
                <a:cs typeface="Calibri"/>
                <a:sym typeface="Calibri"/>
              </a:rPr>
              <a:t>AI </a:t>
            </a:r>
            <a:r>
              <a:rPr lang="en-US" sz="1100">
                <a:solidFill>
                  <a:schemeClr val="dk1"/>
                </a:solidFill>
                <a:latin typeface="Calibri"/>
                <a:ea typeface="Calibri"/>
                <a:cs typeface="Calibri"/>
                <a:sym typeface="Calibri"/>
              </a:rPr>
              <a:t>generated</a:t>
            </a:r>
            <a:r>
              <a:rPr lang="en-US" sz="1100">
                <a:solidFill>
                  <a:schemeClr val="dk1"/>
                </a:solidFill>
                <a:latin typeface="Calibri"/>
                <a:ea typeface="Calibri"/>
                <a:cs typeface="Calibri"/>
                <a:sym typeface="Calibri"/>
              </a:rPr>
              <a:t> photo.</a:t>
            </a:r>
            <a:endParaRPr sz="11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0" st="0"/>
                                            </p:txEl>
                                          </p:spTgt>
                                        </p:tgtEl>
                                        <p:attrNameLst>
                                          <p:attrName>style.visibility</p:attrName>
                                        </p:attrNameLst>
                                      </p:cBhvr>
                                      <p:to>
                                        <p:strVal val="visible"/>
                                      </p:to>
                                    </p:set>
                                    <p:animEffect filter="fade" transition="in">
                                      <p:cBhvr>
                                        <p:cTn dur="500"/>
                                        <p:tgtEl>
                                          <p:spTgt spid="10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1" st="1"/>
                                            </p:txEl>
                                          </p:spTgt>
                                        </p:tgtEl>
                                        <p:attrNameLst>
                                          <p:attrName>style.visibility</p:attrName>
                                        </p:attrNameLst>
                                      </p:cBhvr>
                                      <p:to>
                                        <p:strVal val="visible"/>
                                      </p:to>
                                    </p:set>
                                    <p:animEffect filter="fade" transition="in">
                                      <p:cBhvr>
                                        <p:cTn dur="500"/>
                                        <p:tgtEl>
                                          <p:spTgt spid="10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2" st="2"/>
                                            </p:txEl>
                                          </p:spTgt>
                                        </p:tgtEl>
                                        <p:attrNameLst>
                                          <p:attrName>style.visibility</p:attrName>
                                        </p:attrNameLst>
                                      </p:cBhvr>
                                      <p:to>
                                        <p:strVal val="visible"/>
                                      </p:to>
                                    </p:set>
                                    <p:animEffect filter="fade" transition="in">
                                      <p:cBhvr>
                                        <p:cTn dur="500"/>
                                        <p:tgtEl>
                                          <p:spTgt spid="10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3" st="3"/>
                                            </p:txEl>
                                          </p:spTgt>
                                        </p:tgtEl>
                                        <p:attrNameLst>
                                          <p:attrName>style.visibility</p:attrName>
                                        </p:attrNameLst>
                                      </p:cBhvr>
                                      <p:to>
                                        <p:strVal val="visible"/>
                                      </p:to>
                                    </p:set>
                                    <p:animEffect filter="fade" transition="in">
                                      <p:cBhvr>
                                        <p:cTn dur="500"/>
                                        <p:tgtEl>
                                          <p:spTgt spid="10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4" st="4"/>
                                            </p:txEl>
                                          </p:spTgt>
                                        </p:tgtEl>
                                        <p:attrNameLst>
                                          <p:attrName>style.visibility</p:attrName>
                                        </p:attrNameLst>
                                      </p:cBhvr>
                                      <p:to>
                                        <p:strVal val="visible"/>
                                      </p:to>
                                    </p:set>
                                    <p:animEffect filter="fade" transition="in">
                                      <p:cBhvr>
                                        <p:cTn dur="500"/>
                                        <p:tgtEl>
                                          <p:spTgt spid="101">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5" st="5"/>
                                            </p:txEl>
                                          </p:spTgt>
                                        </p:tgtEl>
                                        <p:attrNameLst>
                                          <p:attrName>style.visibility</p:attrName>
                                        </p:attrNameLst>
                                      </p:cBhvr>
                                      <p:to>
                                        <p:strVal val="visible"/>
                                      </p:to>
                                    </p:set>
                                    <p:animEffect filter="fade" transition="in">
                                      <p:cBhvr>
                                        <p:cTn dur="500"/>
                                        <p:tgtEl>
                                          <p:spTgt spid="101">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6" st="6"/>
                                            </p:txEl>
                                          </p:spTgt>
                                        </p:tgtEl>
                                        <p:attrNameLst>
                                          <p:attrName>style.visibility</p:attrName>
                                        </p:attrNameLst>
                                      </p:cBhvr>
                                      <p:to>
                                        <p:strVal val="visible"/>
                                      </p:to>
                                    </p:set>
                                    <p:animEffect filter="fade" transition="in">
                                      <p:cBhvr>
                                        <p:cTn dur="500"/>
                                        <p:tgtEl>
                                          <p:spTgt spid="101">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1">
                                            <p:txEl>
                                              <p:pRg end="7" st="7"/>
                                            </p:txEl>
                                          </p:spTgt>
                                        </p:tgtEl>
                                        <p:attrNameLst>
                                          <p:attrName>style.visibility</p:attrName>
                                        </p:attrNameLst>
                                      </p:cBhvr>
                                      <p:to>
                                        <p:strVal val="visible"/>
                                      </p:to>
                                    </p:set>
                                    <p:animEffect filter="fade" transition="in">
                                      <p:cBhvr>
                                        <p:cTn dur="500"/>
                                        <p:tgtEl>
                                          <p:spTgt spid="101">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title"/>
          </p:nvPr>
        </p:nvSpPr>
        <p:spPr>
          <a:xfrm>
            <a:off x="838200" y="129164"/>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Card Combinations</a:t>
            </a:r>
            <a:endParaRPr b="1"/>
          </a:p>
        </p:txBody>
      </p:sp>
      <p:pic>
        <p:nvPicPr>
          <p:cNvPr id="109" name="Google Shape;109;p3"/>
          <p:cNvPicPr preferRelativeResize="0"/>
          <p:nvPr>
            <p:ph idx="1" type="body"/>
          </p:nvPr>
        </p:nvPicPr>
        <p:blipFill rotWithShape="1">
          <a:blip r:embed="rId3">
            <a:alphaModFix/>
          </a:blip>
          <a:srcRect b="0" l="0" r="0" t="0"/>
          <a:stretch/>
        </p:blipFill>
        <p:spPr>
          <a:xfrm>
            <a:off x="3942447" y="1355478"/>
            <a:ext cx="2830885" cy="2123164"/>
          </a:xfrm>
          <a:prstGeom prst="rect">
            <a:avLst/>
          </a:prstGeom>
          <a:noFill/>
          <a:ln>
            <a:noFill/>
          </a:ln>
        </p:spPr>
      </p:pic>
      <p:pic>
        <p:nvPicPr>
          <p:cNvPr id="110" name="Google Shape;110;p3"/>
          <p:cNvPicPr preferRelativeResize="0"/>
          <p:nvPr/>
        </p:nvPicPr>
        <p:blipFill rotWithShape="1">
          <a:blip r:embed="rId4">
            <a:alphaModFix/>
          </a:blip>
          <a:srcRect b="0" l="0" r="0" t="0"/>
          <a:stretch/>
        </p:blipFill>
        <p:spPr>
          <a:xfrm>
            <a:off x="909279" y="1355478"/>
            <a:ext cx="2730366" cy="2047775"/>
          </a:xfrm>
          <a:prstGeom prst="rect">
            <a:avLst/>
          </a:prstGeom>
          <a:noFill/>
          <a:ln>
            <a:noFill/>
          </a:ln>
        </p:spPr>
      </p:pic>
      <p:pic>
        <p:nvPicPr>
          <p:cNvPr id="111" name="Google Shape;111;p3"/>
          <p:cNvPicPr preferRelativeResize="0"/>
          <p:nvPr/>
        </p:nvPicPr>
        <p:blipFill rotWithShape="1">
          <a:blip r:embed="rId5">
            <a:alphaModFix/>
          </a:blip>
          <a:srcRect b="0" l="0" r="0" t="0"/>
          <a:stretch/>
        </p:blipFill>
        <p:spPr>
          <a:xfrm>
            <a:off x="7094823" y="1248893"/>
            <a:ext cx="1826687" cy="2435583"/>
          </a:xfrm>
          <a:prstGeom prst="rect">
            <a:avLst/>
          </a:prstGeom>
          <a:noFill/>
          <a:ln>
            <a:noFill/>
          </a:ln>
        </p:spPr>
      </p:pic>
      <p:pic>
        <p:nvPicPr>
          <p:cNvPr id="112" name="Google Shape;112;p3"/>
          <p:cNvPicPr preferRelativeResize="0"/>
          <p:nvPr/>
        </p:nvPicPr>
        <p:blipFill rotWithShape="1">
          <a:blip r:embed="rId6">
            <a:alphaModFix/>
          </a:blip>
          <a:srcRect b="0" l="0" r="0" t="0"/>
          <a:stretch/>
        </p:blipFill>
        <p:spPr>
          <a:xfrm>
            <a:off x="9224312" y="1248893"/>
            <a:ext cx="1863546" cy="2484728"/>
          </a:xfrm>
          <a:prstGeom prst="rect">
            <a:avLst/>
          </a:prstGeom>
          <a:noFill/>
          <a:ln>
            <a:noFill/>
          </a:ln>
        </p:spPr>
      </p:pic>
      <p:sp>
        <p:nvSpPr>
          <p:cNvPr id="113" name="Google Shape;113;p3"/>
          <p:cNvSpPr txBox="1"/>
          <p:nvPr/>
        </p:nvSpPr>
        <p:spPr>
          <a:xfrm>
            <a:off x="1578912" y="3472011"/>
            <a:ext cx="159173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4 cards</a:t>
            </a:r>
            <a:endParaRPr sz="2800">
              <a:solidFill>
                <a:schemeClr val="dk1"/>
              </a:solidFill>
              <a:latin typeface="Calibri"/>
              <a:ea typeface="Calibri"/>
              <a:cs typeface="Calibri"/>
              <a:sym typeface="Calibri"/>
            </a:endParaRPr>
          </a:p>
        </p:txBody>
      </p:sp>
      <p:sp>
        <p:nvSpPr>
          <p:cNvPr id="114" name="Google Shape;114;p3"/>
          <p:cNvSpPr txBox="1"/>
          <p:nvPr/>
        </p:nvSpPr>
        <p:spPr>
          <a:xfrm>
            <a:off x="4631155" y="3504420"/>
            <a:ext cx="159173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3 cards</a:t>
            </a:r>
            <a:endParaRPr sz="2800">
              <a:solidFill>
                <a:schemeClr val="dk1"/>
              </a:solidFill>
              <a:latin typeface="Calibri"/>
              <a:ea typeface="Calibri"/>
              <a:cs typeface="Calibri"/>
              <a:sym typeface="Calibri"/>
            </a:endParaRPr>
          </a:p>
        </p:txBody>
      </p:sp>
      <p:sp>
        <p:nvSpPr>
          <p:cNvPr id="115" name="Google Shape;115;p3"/>
          <p:cNvSpPr txBox="1"/>
          <p:nvPr/>
        </p:nvSpPr>
        <p:spPr>
          <a:xfrm>
            <a:off x="6998346" y="3684476"/>
            <a:ext cx="251818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2 cards or pair</a:t>
            </a:r>
            <a:endParaRPr sz="2400">
              <a:solidFill>
                <a:schemeClr val="dk1"/>
              </a:solidFill>
              <a:latin typeface="Calibri"/>
              <a:ea typeface="Calibri"/>
              <a:cs typeface="Calibri"/>
              <a:sym typeface="Calibri"/>
            </a:endParaRPr>
          </a:p>
        </p:txBody>
      </p:sp>
      <p:sp>
        <p:nvSpPr>
          <p:cNvPr id="116" name="Google Shape;116;p3"/>
          <p:cNvSpPr txBox="1"/>
          <p:nvPr/>
        </p:nvSpPr>
        <p:spPr>
          <a:xfrm>
            <a:off x="9312950" y="3764366"/>
            <a:ext cx="2032766"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Calibri"/>
                <a:ea typeface="Calibri"/>
                <a:cs typeface="Calibri"/>
                <a:sym typeface="Calibri"/>
              </a:rPr>
              <a:t>single card</a:t>
            </a:r>
            <a:endParaRPr sz="2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gtEl>
                                        <p:attrNameLst>
                                          <p:attrName>style.visibility</p:attrName>
                                        </p:attrNameLst>
                                      </p:cBhvr>
                                      <p:to>
                                        <p:strVal val="visible"/>
                                      </p:to>
                                    </p:set>
                                    <p:animEffect filter="fade" transition="in">
                                      <p:cBhvr>
                                        <p:cTn dur="500"/>
                                        <p:tgtEl>
                                          <p:spTgt spid="1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xEl>
                                              <p:pRg end="0" st="0"/>
                                            </p:txEl>
                                          </p:spTgt>
                                        </p:tgtEl>
                                        <p:attrNameLst>
                                          <p:attrName>style.visibility</p:attrName>
                                        </p:attrNameLst>
                                      </p:cBhvr>
                                      <p:to>
                                        <p:strVal val="visible"/>
                                      </p:to>
                                    </p:set>
                                    <p:animEffect filter="fade" transition="in">
                                      <p:cBhvr>
                                        <p:cTn dur="500"/>
                                        <p:tgtEl>
                                          <p:spTgt spid="11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500"/>
                                        <p:tgtEl>
                                          <p:spTgt spid="1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4">
                                            <p:txEl>
                                              <p:pRg end="0" st="0"/>
                                            </p:txEl>
                                          </p:spTgt>
                                        </p:tgtEl>
                                        <p:attrNameLst>
                                          <p:attrName>style.visibility</p:attrName>
                                        </p:attrNameLst>
                                      </p:cBhvr>
                                      <p:to>
                                        <p:strVal val="visible"/>
                                      </p:to>
                                    </p:set>
                                    <p:animEffect filter="fade" transition="in">
                                      <p:cBhvr>
                                        <p:cTn dur="500"/>
                                        <p:tgtEl>
                                          <p:spTgt spid="11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500"/>
                                        <p:tgtEl>
                                          <p:spTgt spid="1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0" st="0"/>
                                            </p:txEl>
                                          </p:spTgt>
                                        </p:tgtEl>
                                        <p:attrNameLst>
                                          <p:attrName>style.visibility</p:attrName>
                                        </p:attrNameLst>
                                      </p:cBhvr>
                                      <p:to>
                                        <p:strVal val="visible"/>
                                      </p:to>
                                    </p:set>
                                    <p:animEffect filter="fade" transition="in">
                                      <p:cBhvr>
                                        <p:cTn dur="500"/>
                                        <p:tgtEl>
                                          <p:spTgt spid="1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
                                        </p:tgtEl>
                                        <p:attrNameLst>
                                          <p:attrName>style.visibility</p:attrName>
                                        </p:attrNameLst>
                                      </p:cBhvr>
                                      <p:to>
                                        <p:strVal val="visible"/>
                                      </p:to>
                                    </p:set>
                                    <p:animEffect filter="fade" transition="in">
                                      <p:cBhvr>
                                        <p:cTn dur="500"/>
                                        <p:tgtEl>
                                          <p:spTgt spid="1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6">
                                            <p:txEl>
                                              <p:pRg end="0" st="0"/>
                                            </p:txEl>
                                          </p:spTgt>
                                        </p:tgtEl>
                                        <p:attrNameLst>
                                          <p:attrName>style.visibility</p:attrName>
                                        </p:attrNameLst>
                                      </p:cBhvr>
                                      <p:to>
                                        <p:strVal val="visible"/>
                                      </p:to>
                                    </p:set>
                                    <p:animEffect filter="fade" transition="in">
                                      <p:cBhvr>
                                        <p:cTn dur="500"/>
                                        <p:tgtEl>
                                          <p:spTgt spid="116">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0" name="Shape 120"/>
        <p:cNvGrpSpPr/>
        <p:nvPr/>
      </p:nvGrpSpPr>
      <p:grpSpPr>
        <a:xfrm>
          <a:off x="0" y="0"/>
          <a:ext cx="0" cy="0"/>
          <a:chOff x="0" y="0"/>
          <a:chExt cx="0" cy="0"/>
        </a:xfrm>
      </p:grpSpPr>
      <p:sp>
        <p:nvSpPr>
          <p:cNvPr id="121" name="Google Shape;121;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2" name="Google Shape;122;p4"/>
          <p:cNvSpPr/>
          <p:nvPr/>
        </p:nvSpPr>
        <p:spPr>
          <a:xfrm flipH="1" rot="3967198">
            <a:off x="8631348" y="490493"/>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23" name="Google Shape;123;p4"/>
          <p:cNvSpPr txBox="1"/>
          <p:nvPr>
            <p:ph type="title"/>
          </p:nvPr>
        </p:nvSpPr>
        <p:spPr>
          <a:xfrm>
            <a:off x="5894962" y="479493"/>
            <a:ext cx="5458838"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solidFill>
                  <a:srgbClr val="FF0000"/>
                </a:solidFill>
              </a:rPr>
              <a:t>Steps</a:t>
            </a:r>
            <a:endParaRPr>
              <a:solidFill>
                <a:srgbClr val="FF0000"/>
              </a:solidFill>
            </a:endParaRPr>
          </a:p>
        </p:txBody>
      </p:sp>
      <p:sp>
        <p:nvSpPr>
          <p:cNvPr id="124" name="Google Shape;124;p4"/>
          <p:cNvSpPr/>
          <p:nvPr/>
        </p:nvSpPr>
        <p:spPr>
          <a:xfrm flipH="1">
            <a:off x="0" y="5486400"/>
            <a:ext cx="2672863" cy="1371600"/>
          </a:xfrm>
          <a:custGeom>
            <a:rect b="b" l="l" r="r" t="t"/>
            <a:pathLst>
              <a:path extrusionOk="0" h="1371600" w="2672863">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chemeClr val="lt1"/>
              </a:solidFill>
              <a:latin typeface="Calibri"/>
              <a:ea typeface="Calibri"/>
              <a:cs typeface="Calibri"/>
              <a:sym typeface="Calibri"/>
            </a:endParaRPr>
          </a:p>
        </p:txBody>
      </p:sp>
      <p:pic>
        <p:nvPicPr>
          <p:cNvPr id="125" name="Google Shape;125;p4"/>
          <p:cNvPicPr preferRelativeResize="0"/>
          <p:nvPr/>
        </p:nvPicPr>
        <p:blipFill rotWithShape="1">
          <a:blip r:embed="rId3">
            <a:alphaModFix/>
          </a:blip>
          <a:srcRect b="0" l="0" r="0" t="0"/>
          <a:stretch/>
        </p:blipFill>
        <p:spPr>
          <a:xfrm>
            <a:off x="703182" y="955437"/>
            <a:ext cx="4777381" cy="4777381"/>
          </a:xfrm>
          <a:custGeom>
            <a:rect b="b" l="l" r="r" t="t"/>
            <a:pathLst>
              <a:path extrusionOk="0" h="5643794" w="4777381">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ln>
            <a:noFill/>
          </a:ln>
        </p:spPr>
      </p:pic>
      <p:sp>
        <p:nvSpPr>
          <p:cNvPr id="126" name="Google Shape;126;p4"/>
          <p:cNvSpPr txBox="1"/>
          <p:nvPr>
            <p:ph idx="1" type="body"/>
          </p:nvPr>
        </p:nvSpPr>
        <p:spPr>
          <a:xfrm>
            <a:off x="5894962" y="1612490"/>
            <a:ext cx="5458838" cy="4777381"/>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200"/>
              <a:buChar char="•"/>
            </a:pPr>
            <a:r>
              <a:rPr lang="en-US" sz="2200"/>
              <a:t>If a player draws a single, pair, or triple card with the same number of face cards, the following player may do the same. This should be done continuously, with each word pronounced. In this case, a player may also draw four cards or four-card sets. </a:t>
            </a:r>
            <a:endParaRPr/>
          </a:p>
          <a:p>
            <a:pPr indent="-228600" lvl="0" marL="228600" rtl="0" algn="l">
              <a:lnSpc>
                <a:spcPct val="90000"/>
              </a:lnSpc>
              <a:spcBef>
                <a:spcPts val="1000"/>
              </a:spcBef>
              <a:spcAft>
                <a:spcPts val="0"/>
              </a:spcAft>
              <a:buClr>
                <a:schemeClr val="dk1"/>
              </a:buClr>
              <a:buSzPts val="2200"/>
              <a:buChar char="•"/>
            </a:pPr>
            <a:r>
              <a:rPr lang="en-US" sz="2200"/>
              <a:t>The player can ask for "Kang". The player should draw all of the cards in his or her hand. The player with the lowest card value or none left wins the game. </a:t>
            </a:r>
            <a:endParaRPr/>
          </a:p>
          <a:p>
            <a:pPr indent="-228600" lvl="0" marL="228600" rtl="0" algn="l">
              <a:lnSpc>
                <a:spcPct val="90000"/>
              </a:lnSpc>
              <a:spcBef>
                <a:spcPts val="1000"/>
              </a:spcBef>
              <a:spcAft>
                <a:spcPts val="0"/>
              </a:spcAft>
              <a:buClr>
                <a:schemeClr val="dk1"/>
              </a:buClr>
              <a:buSzPts val="2200"/>
              <a:buChar char="•"/>
            </a:pPr>
            <a:r>
              <a:rPr lang="en-US" sz="2200"/>
              <a:t>When there are no more cards left in the deck to draw, the game ends. Each player then counts the total value of the cards in their hand; the player with the lowest total wins the game.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xEl>
                                              <p:pRg end="0" st="0"/>
                                            </p:txEl>
                                          </p:spTgt>
                                        </p:tgtEl>
                                        <p:attrNameLst>
                                          <p:attrName>style.visibility</p:attrName>
                                        </p:attrNameLst>
                                      </p:cBhvr>
                                      <p:to>
                                        <p:strVal val="visible"/>
                                      </p:to>
                                    </p:set>
                                    <p:animEffect filter="fade" transition="in">
                                      <p:cBhvr>
                                        <p:cTn dur="500"/>
                                        <p:tgtEl>
                                          <p:spTgt spid="12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xEl>
                                              <p:pRg end="1" st="1"/>
                                            </p:txEl>
                                          </p:spTgt>
                                        </p:tgtEl>
                                        <p:attrNameLst>
                                          <p:attrName>style.visibility</p:attrName>
                                        </p:attrNameLst>
                                      </p:cBhvr>
                                      <p:to>
                                        <p:strVal val="visible"/>
                                      </p:to>
                                    </p:set>
                                    <p:animEffect filter="fade" transition="in">
                                      <p:cBhvr>
                                        <p:cTn dur="500"/>
                                        <p:tgtEl>
                                          <p:spTgt spid="12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6">
                                            <p:txEl>
                                              <p:pRg end="2" st="2"/>
                                            </p:txEl>
                                          </p:spTgt>
                                        </p:tgtEl>
                                        <p:attrNameLst>
                                          <p:attrName>style.visibility</p:attrName>
                                        </p:attrNameLst>
                                      </p:cBhvr>
                                      <p:to>
                                        <p:strVal val="visible"/>
                                      </p:to>
                                    </p:set>
                                    <p:animEffect filter="fade" transition="in">
                                      <p:cBhvr>
                                        <p:cTn dur="500"/>
                                        <p:tgtEl>
                                          <p:spTgt spid="126">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2024-04-08T01:17:04Z</dcterms:created>
  <dc:creator>Joe Mary Ibanez</dc:creator>
</cp:coreProperties>
</file>