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5"/>
    <p:sldMasterId id="2147483671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</p:sldIdLst>
  <p:sldSz cy="10972800" cx="73152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3456">
          <p15:clr>
            <a:srgbClr val="A4A3A4"/>
          </p15:clr>
        </p15:guide>
        <p15:guide id="2" pos="230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0FEB0B09-9FA8-4765-99F0-15716595B4FC}">
  <a:tblStyle styleId="{0FEB0B09-9FA8-4765-99F0-15716595B4F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3456" orient="horz"/>
        <p:guide pos="2304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9" Type="http://schemas.openxmlformats.org/officeDocument/2006/relationships/slide" Target="slides/slide2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2286323" y="685800"/>
            <a:ext cx="228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:notes"/>
          <p:cNvSpPr/>
          <p:nvPr>
            <p:ph idx="2" type="sldImg"/>
          </p:nvPr>
        </p:nvSpPr>
        <p:spPr>
          <a:xfrm>
            <a:off x="2286323" y="685800"/>
            <a:ext cx="228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21766758e3_0_53:notes"/>
          <p:cNvSpPr/>
          <p:nvPr>
            <p:ph idx="2" type="sldImg"/>
          </p:nvPr>
        </p:nvSpPr>
        <p:spPr>
          <a:xfrm>
            <a:off x="2286323" y="685800"/>
            <a:ext cx="228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21766758e3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21766758e3_0_105:notes"/>
          <p:cNvSpPr/>
          <p:nvPr>
            <p:ph idx="2" type="sldImg"/>
          </p:nvPr>
        </p:nvSpPr>
        <p:spPr>
          <a:xfrm>
            <a:off x="2286285" y="685800"/>
            <a:ext cx="228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21766758e3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2170a0c0f8_0_104:notes"/>
          <p:cNvSpPr/>
          <p:nvPr>
            <p:ph idx="2" type="sldImg"/>
          </p:nvPr>
        </p:nvSpPr>
        <p:spPr>
          <a:xfrm>
            <a:off x="2286300" y="685800"/>
            <a:ext cx="228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12170a0c0f8_0_10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249367" y="1588427"/>
            <a:ext cx="6816600" cy="4378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249360" y="6046133"/>
            <a:ext cx="6816600" cy="169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249360" y="4588480"/>
            <a:ext cx="6816600" cy="1795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249360" y="2458613"/>
            <a:ext cx="6816600" cy="72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249360" y="2458613"/>
            <a:ext cx="3199800" cy="72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3865920" y="2458613"/>
            <a:ext cx="3199800" cy="72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249360" y="1185280"/>
            <a:ext cx="2246400" cy="1612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249360" y="2964480"/>
            <a:ext cx="2246400" cy="678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392200" y="960320"/>
            <a:ext cx="5094300" cy="8727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3657600" y="-267"/>
            <a:ext cx="3657600" cy="10972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12400" y="2630773"/>
            <a:ext cx="3236100" cy="316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12400" y="5979893"/>
            <a:ext cx="3236100" cy="2634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3951600" y="1544693"/>
            <a:ext cx="3069600" cy="7882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249360" y="9025227"/>
            <a:ext cx="4799100" cy="1290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249360" y="2359733"/>
            <a:ext cx="6816600" cy="4188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249360" y="6724747"/>
            <a:ext cx="6816600" cy="277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/>
          <p:nvPr>
            <p:ph type="ctrTitle"/>
          </p:nvPr>
        </p:nvSpPr>
        <p:spPr>
          <a:xfrm>
            <a:off x="249367" y="1588427"/>
            <a:ext cx="6816600" cy="4378800"/>
          </a:xfrm>
          <a:prstGeom prst="rect">
            <a:avLst/>
          </a:prstGeom>
        </p:spPr>
        <p:txBody>
          <a:bodyPr anchorCtr="0" anchor="b" bIns="72225" lIns="72225" spcFirstLastPara="1" rIns="72225" wrap="square" tIns="722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100"/>
              <a:buNone/>
              <a:defRPr sz="4100"/>
            </a:lvl9pPr>
          </a:lstStyle>
          <a:p/>
        </p:txBody>
      </p:sp>
      <p:sp>
        <p:nvSpPr>
          <p:cNvPr id="56" name="Google Shape;56;p14"/>
          <p:cNvSpPr txBox="1"/>
          <p:nvPr>
            <p:ph idx="1" type="subTitle"/>
          </p:nvPr>
        </p:nvSpPr>
        <p:spPr>
          <a:xfrm>
            <a:off x="249360" y="6046133"/>
            <a:ext cx="6816600" cy="16908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 sz="2200"/>
            </a:lvl9pPr>
          </a:lstStyle>
          <a:p/>
        </p:txBody>
      </p:sp>
      <p:sp>
        <p:nvSpPr>
          <p:cNvPr id="57" name="Google Shape;57;p14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/>
          <p:nvPr>
            <p:ph type="title"/>
          </p:nvPr>
        </p:nvSpPr>
        <p:spPr>
          <a:xfrm>
            <a:off x="249360" y="4588480"/>
            <a:ext cx="6816600" cy="17958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60" name="Google Shape;60;p15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/>
        </p:txBody>
      </p:sp>
      <p:sp>
        <p:nvSpPr>
          <p:cNvPr id="63" name="Google Shape;63;p16"/>
          <p:cNvSpPr txBox="1"/>
          <p:nvPr>
            <p:ph idx="1" type="body"/>
          </p:nvPr>
        </p:nvSpPr>
        <p:spPr>
          <a:xfrm>
            <a:off x="249360" y="2458613"/>
            <a:ext cx="6816600" cy="72882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4" name="Google Shape;64;p16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/>
        </p:txBody>
      </p:sp>
      <p:sp>
        <p:nvSpPr>
          <p:cNvPr id="67" name="Google Shape;67;p17"/>
          <p:cNvSpPr txBox="1"/>
          <p:nvPr>
            <p:ph idx="1" type="body"/>
          </p:nvPr>
        </p:nvSpPr>
        <p:spPr>
          <a:xfrm>
            <a:off x="249360" y="2458613"/>
            <a:ext cx="3199800" cy="72882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85750" lvl="1" marL="9144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2pPr>
            <a:lvl3pPr indent="-285750" lvl="2" marL="13716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3pPr>
            <a:lvl4pPr indent="-285750" lvl="3" marL="1828800" rtl="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4pPr>
            <a:lvl5pPr indent="-285750" lvl="4" marL="22860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5pPr>
            <a:lvl6pPr indent="-285750" lvl="5" marL="27432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6pPr>
            <a:lvl7pPr indent="-285750" lvl="6" marL="3200400" rtl="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7pPr>
            <a:lvl8pPr indent="-285750" lvl="7" marL="36576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8pPr>
            <a:lvl9pPr indent="-285750" lvl="8" marL="41148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9pPr>
          </a:lstStyle>
          <a:p/>
        </p:txBody>
      </p:sp>
      <p:sp>
        <p:nvSpPr>
          <p:cNvPr id="68" name="Google Shape;68;p17"/>
          <p:cNvSpPr txBox="1"/>
          <p:nvPr>
            <p:ph idx="2" type="body"/>
          </p:nvPr>
        </p:nvSpPr>
        <p:spPr>
          <a:xfrm>
            <a:off x="3865920" y="2458613"/>
            <a:ext cx="3199800" cy="72882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indent="-298450" lvl="0" marL="4572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85750" lvl="1" marL="9144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2pPr>
            <a:lvl3pPr indent="-285750" lvl="2" marL="13716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3pPr>
            <a:lvl4pPr indent="-285750" lvl="3" marL="1828800" rtl="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4pPr>
            <a:lvl5pPr indent="-285750" lvl="4" marL="22860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5pPr>
            <a:lvl6pPr indent="-285750" lvl="5" marL="27432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6pPr>
            <a:lvl7pPr indent="-285750" lvl="6" marL="3200400" rtl="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7pPr>
            <a:lvl8pPr indent="-285750" lvl="7" marL="36576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8pPr>
            <a:lvl9pPr indent="-285750" lvl="8" marL="41148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9pPr>
          </a:lstStyle>
          <a:p/>
        </p:txBody>
      </p:sp>
      <p:sp>
        <p:nvSpPr>
          <p:cNvPr id="69" name="Google Shape;69;p17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8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/>
        </p:txBody>
      </p:sp>
      <p:sp>
        <p:nvSpPr>
          <p:cNvPr id="72" name="Google Shape;72;p18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9"/>
          <p:cNvSpPr txBox="1"/>
          <p:nvPr>
            <p:ph type="title"/>
          </p:nvPr>
        </p:nvSpPr>
        <p:spPr>
          <a:xfrm>
            <a:off x="249360" y="1185280"/>
            <a:ext cx="2246400" cy="1612200"/>
          </a:xfrm>
          <a:prstGeom prst="rect">
            <a:avLst/>
          </a:prstGeom>
        </p:spPr>
        <p:txBody>
          <a:bodyPr anchorCtr="0" anchor="b" bIns="72225" lIns="72225" spcFirstLastPara="1" rIns="72225" wrap="square" tIns="722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1pPr>
            <a:lvl2pPr lvl="1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2pPr>
            <a:lvl3pPr lvl="2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3pPr>
            <a:lvl4pPr lvl="3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4pPr>
            <a:lvl5pPr lvl="4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5pPr>
            <a:lvl6pPr lvl="5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6pPr>
            <a:lvl7pPr lvl="6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7pPr>
            <a:lvl8pPr lvl="7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8pPr>
            <a:lvl9pPr lvl="8" rtl="0">
              <a:spcBef>
                <a:spcPts val="0"/>
              </a:spcBef>
              <a:spcAft>
                <a:spcPts val="0"/>
              </a:spcAft>
              <a:buSzPts val="1900"/>
              <a:buNone/>
              <a:defRPr sz="1900"/>
            </a:lvl9pPr>
          </a:lstStyle>
          <a:p/>
        </p:txBody>
      </p:sp>
      <p:sp>
        <p:nvSpPr>
          <p:cNvPr id="75" name="Google Shape;75;p19"/>
          <p:cNvSpPr txBox="1"/>
          <p:nvPr>
            <p:ph idx="1" type="body"/>
          </p:nvPr>
        </p:nvSpPr>
        <p:spPr>
          <a:xfrm>
            <a:off x="249360" y="2964480"/>
            <a:ext cx="2246400" cy="67827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indent="-285750" lvl="0" marL="457200" rtl="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1pPr>
            <a:lvl2pPr indent="-285750" lvl="1" marL="9144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2pPr>
            <a:lvl3pPr indent="-285750" lvl="2" marL="13716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3pPr>
            <a:lvl4pPr indent="-285750" lvl="3" marL="1828800" rtl="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4pPr>
            <a:lvl5pPr indent="-285750" lvl="4" marL="22860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5pPr>
            <a:lvl6pPr indent="-285750" lvl="5" marL="27432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6pPr>
            <a:lvl7pPr indent="-285750" lvl="6" marL="3200400" rtl="0">
              <a:spcBef>
                <a:spcPts val="0"/>
              </a:spcBef>
              <a:spcAft>
                <a:spcPts val="0"/>
              </a:spcAft>
              <a:buSzPts val="900"/>
              <a:buChar char="●"/>
              <a:defRPr sz="900"/>
            </a:lvl7pPr>
            <a:lvl8pPr indent="-285750" lvl="7" marL="3657600" rtl="0">
              <a:spcBef>
                <a:spcPts val="0"/>
              </a:spcBef>
              <a:spcAft>
                <a:spcPts val="0"/>
              </a:spcAft>
              <a:buSzPts val="900"/>
              <a:buChar char="○"/>
              <a:defRPr sz="900"/>
            </a:lvl8pPr>
            <a:lvl9pPr indent="-285750" lvl="8" marL="4114800" rtl="0">
              <a:spcBef>
                <a:spcPts val="0"/>
              </a:spcBef>
              <a:spcAft>
                <a:spcPts val="0"/>
              </a:spcAft>
              <a:buSzPts val="900"/>
              <a:buChar char="■"/>
              <a:defRPr sz="900"/>
            </a:lvl9pPr>
          </a:lstStyle>
          <a:p/>
        </p:txBody>
      </p:sp>
      <p:sp>
        <p:nvSpPr>
          <p:cNvPr id="76" name="Google Shape;76;p19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0"/>
          <p:cNvSpPr txBox="1"/>
          <p:nvPr>
            <p:ph type="title"/>
          </p:nvPr>
        </p:nvSpPr>
        <p:spPr>
          <a:xfrm>
            <a:off x="392200" y="960320"/>
            <a:ext cx="5094300" cy="87270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rtl="0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79" name="Google Shape;79;p20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1"/>
          <p:cNvSpPr/>
          <p:nvPr/>
        </p:nvSpPr>
        <p:spPr>
          <a:xfrm>
            <a:off x="3657600" y="-267"/>
            <a:ext cx="3657600" cy="10972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72225" lIns="72225" spcFirstLastPara="1" rIns="72225" wrap="square" tIns="722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21"/>
          <p:cNvSpPr txBox="1"/>
          <p:nvPr>
            <p:ph type="title"/>
          </p:nvPr>
        </p:nvSpPr>
        <p:spPr>
          <a:xfrm>
            <a:off x="212400" y="2630773"/>
            <a:ext cx="3236100" cy="3162300"/>
          </a:xfrm>
          <a:prstGeom prst="rect">
            <a:avLst/>
          </a:prstGeom>
        </p:spPr>
        <p:txBody>
          <a:bodyPr anchorCtr="0" anchor="b" bIns="72225" lIns="72225" spcFirstLastPara="1" rIns="72225" wrap="square" tIns="722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300"/>
              <a:buNone/>
              <a:defRPr sz="3300"/>
            </a:lvl9pPr>
          </a:lstStyle>
          <a:p/>
        </p:txBody>
      </p:sp>
      <p:sp>
        <p:nvSpPr>
          <p:cNvPr id="83" name="Google Shape;83;p21"/>
          <p:cNvSpPr txBox="1"/>
          <p:nvPr>
            <p:ph idx="1" type="subTitle"/>
          </p:nvPr>
        </p:nvSpPr>
        <p:spPr>
          <a:xfrm>
            <a:off x="212400" y="5979893"/>
            <a:ext cx="3236100" cy="26349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  <a:defRPr sz="1700"/>
            </a:lvl9pPr>
          </a:lstStyle>
          <a:p/>
        </p:txBody>
      </p:sp>
      <p:sp>
        <p:nvSpPr>
          <p:cNvPr id="84" name="Google Shape;84;p21"/>
          <p:cNvSpPr txBox="1"/>
          <p:nvPr>
            <p:ph idx="2" type="body"/>
          </p:nvPr>
        </p:nvSpPr>
        <p:spPr>
          <a:xfrm>
            <a:off x="3951600" y="1544693"/>
            <a:ext cx="3069600" cy="78828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298450" lvl="1" marL="9144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85" name="Google Shape;85;p21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2"/>
          <p:cNvSpPr txBox="1"/>
          <p:nvPr>
            <p:ph idx="1" type="body"/>
          </p:nvPr>
        </p:nvSpPr>
        <p:spPr>
          <a:xfrm>
            <a:off x="249360" y="9025227"/>
            <a:ext cx="4799100" cy="12909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</a:lstStyle>
          <a:p/>
        </p:txBody>
      </p:sp>
      <p:sp>
        <p:nvSpPr>
          <p:cNvPr id="88" name="Google Shape;88;p22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3"/>
          <p:cNvSpPr txBox="1"/>
          <p:nvPr>
            <p:ph hasCustomPrompt="1" type="title"/>
          </p:nvPr>
        </p:nvSpPr>
        <p:spPr>
          <a:xfrm>
            <a:off x="249360" y="2359733"/>
            <a:ext cx="6816600" cy="4188900"/>
          </a:xfrm>
          <a:prstGeom prst="rect">
            <a:avLst/>
          </a:prstGeom>
        </p:spPr>
        <p:txBody>
          <a:bodyPr anchorCtr="0" anchor="b" bIns="72225" lIns="72225" spcFirstLastPara="1" rIns="72225" wrap="square" tIns="72225">
            <a:norm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9500"/>
              <a:buNone/>
              <a:defRPr sz="9500"/>
            </a:lvl9pPr>
          </a:lstStyle>
          <a:p>
            <a:r>
              <a:t>xx%</a:t>
            </a:r>
          </a:p>
        </p:txBody>
      </p:sp>
      <p:sp>
        <p:nvSpPr>
          <p:cNvPr id="91" name="Google Shape;91;p23"/>
          <p:cNvSpPr txBox="1"/>
          <p:nvPr>
            <p:ph idx="1" type="body"/>
          </p:nvPr>
        </p:nvSpPr>
        <p:spPr>
          <a:xfrm>
            <a:off x="249360" y="6724747"/>
            <a:ext cx="6816600" cy="27750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>
            <a:lvl1pPr indent="-317500" lvl="0" marL="457200" rtl="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1pPr>
            <a:lvl2pPr indent="-298450" lvl="1" marL="914400" rtl="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 rtl="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 rtl="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 rtl="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 rtl="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 rtl="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 rtl="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 rtl="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92" name="Google Shape;92;p23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4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249360" y="2458613"/>
            <a:ext cx="6816600" cy="7288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  <a:noFill/>
          <a:ln>
            <a:noFill/>
          </a:ln>
        </p:spPr>
        <p:txBody>
          <a:bodyPr anchorCtr="0" anchor="t" bIns="72225" lIns="72225" spcFirstLastPara="1" rIns="72225" wrap="square" tIns="72225">
            <a:norm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  <a:defRPr sz="22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249360" y="2458613"/>
            <a:ext cx="6816600" cy="7288200"/>
          </a:xfrm>
          <a:prstGeom prst="rect">
            <a:avLst/>
          </a:prstGeom>
          <a:noFill/>
          <a:ln>
            <a:noFill/>
          </a:ln>
        </p:spPr>
        <p:txBody>
          <a:bodyPr anchorCtr="0" anchor="t" bIns="72225" lIns="72225" spcFirstLastPara="1" rIns="72225" wrap="square" tIns="72225">
            <a:normAutofit/>
          </a:bodyPr>
          <a:lstStyle>
            <a:lvl1pPr indent="-3175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 sz="1400">
                <a:solidFill>
                  <a:schemeClr val="dk2"/>
                </a:solidFill>
              </a:defRPr>
            </a:lvl1pPr>
            <a:lvl2pPr indent="-298450" lvl="1" marL="914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 sz="1100">
                <a:solidFill>
                  <a:schemeClr val="dk2"/>
                </a:solidFill>
              </a:defRPr>
            </a:lvl2pPr>
            <a:lvl3pPr indent="-298450" lvl="2" marL="1371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■"/>
              <a:defRPr sz="1100">
                <a:solidFill>
                  <a:schemeClr val="dk2"/>
                </a:solidFill>
              </a:defRPr>
            </a:lvl3pPr>
            <a:lvl4pPr indent="-298450" lvl="3" marL="1828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●"/>
              <a:defRPr sz="1100">
                <a:solidFill>
                  <a:schemeClr val="dk2"/>
                </a:solidFill>
              </a:defRPr>
            </a:lvl4pPr>
            <a:lvl5pPr indent="-298450" lvl="4" marL="2286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 sz="1100">
                <a:solidFill>
                  <a:schemeClr val="dk2"/>
                </a:solidFill>
              </a:defRPr>
            </a:lvl5pPr>
            <a:lvl6pPr indent="-298450" lvl="5" marL="2743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■"/>
              <a:defRPr sz="1100">
                <a:solidFill>
                  <a:schemeClr val="dk2"/>
                </a:solidFill>
              </a:defRPr>
            </a:lvl6pPr>
            <a:lvl7pPr indent="-298450" lvl="6" marL="32004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●"/>
              <a:defRPr sz="1100">
                <a:solidFill>
                  <a:schemeClr val="dk2"/>
                </a:solidFill>
              </a:defRPr>
            </a:lvl7pPr>
            <a:lvl8pPr indent="-298450" lvl="7" marL="3657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○"/>
              <a:defRPr sz="1100">
                <a:solidFill>
                  <a:schemeClr val="dk2"/>
                </a:solidFill>
              </a:defRPr>
            </a:lvl8pPr>
            <a:lvl9pPr indent="-298450" lvl="8" marL="41148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Char char="■"/>
              <a:defRPr sz="11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6777966" y="9948196"/>
            <a:ext cx="438900" cy="839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72225" lIns="72225" spcFirstLastPara="1" rIns="72225" wrap="square" tIns="72225">
            <a:normAutofit/>
          </a:bodyPr>
          <a:lstStyle>
            <a:lvl1pPr lvl="0" rtl="0" algn="r">
              <a:buNone/>
              <a:defRPr sz="800">
                <a:solidFill>
                  <a:schemeClr val="dk2"/>
                </a:solidFill>
              </a:defRPr>
            </a:lvl1pPr>
            <a:lvl2pPr lvl="1" rtl="0" algn="r">
              <a:buNone/>
              <a:defRPr sz="800">
                <a:solidFill>
                  <a:schemeClr val="dk2"/>
                </a:solidFill>
              </a:defRPr>
            </a:lvl2pPr>
            <a:lvl3pPr lvl="2" rtl="0" algn="r">
              <a:buNone/>
              <a:defRPr sz="800">
                <a:solidFill>
                  <a:schemeClr val="dk2"/>
                </a:solidFill>
              </a:defRPr>
            </a:lvl3pPr>
            <a:lvl4pPr lvl="3" rtl="0" algn="r">
              <a:buNone/>
              <a:defRPr sz="800">
                <a:solidFill>
                  <a:schemeClr val="dk2"/>
                </a:solidFill>
              </a:defRPr>
            </a:lvl4pPr>
            <a:lvl5pPr lvl="4" rtl="0" algn="r">
              <a:buNone/>
              <a:defRPr sz="800">
                <a:solidFill>
                  <a:schemeClr val="dk2"/>
                </a:solidFill>
              </a:defRPr>
            </a:lvl5pPr>
            <a:lvl6pPr lvl="5" rtl="0" algn="r">
              <a:buNone/>
              <a:defRPr sz="800">
                <a:solidFill>
                  <a:schemeClr val="dk2"/>
                </a:solidFill>
              </a:defRPr>
            </a:lvl6pPr>
            <a:lvl7pPr lvl="6" rtl="0" algn="r">
              <a:buNone/>
              <a:defRPr sz="800">
                <a:solidFill>
                  <a:schemeClr val="dk2"/>
                </a:solidFill>
              </a:defRPr>
            </a:lvl7pPr>
            <a:lvl8pPr lvl="7" rtl="0" algn="r">
              <a:buNone/>
              <a:defRPr sz="800">
                <a:solidFill>
                  <a:schemeClr val="dk2"/>
                </a:solidFill>
              </a:defRPr>
            </a:lvl8pPr>
            <a:lvl9pPr lvl="8" rtl="0" algn="r">
              <a:buNone/>
              <a:defRPr sz="8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Relationship Id="rId4" Type="http://schemas.openxmlformats.org/officeDocument/2006/relationships/image" Target="../media/image3.png"/><Relationship Id="rId5" Type="http://schemas.openxmlformats.org/officeDocument/2006/relationships/image" Target="../media/image1.jpg"/><Relationship Id="rId6" Type="http://schemas.openxmlformats.org/officeDocument/2006/relationships/image" Target="../media/image6.jpg"/><Relationship Id="rId7" Type="http://schemas.openxmlformats.org/officeDocument/2006/relationships/image" Target="../media/image2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hyperlink" Target="https://nces.ed.gov/nceskids/graphing/classic/bar_pie_data.asp?ChartType=bar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5"/>
          <p:cNvSpPr txBox="1"/>
          <p:nvPr>
            <p:ph type="title"/>
          </p:nvPr>
        </p:nvSpPr>
        <p:spPr>
          <a:xfrm>
            <a:off x="249360" y="949387"/>
            <a:ext cx="6816600" cy="122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Survey Vocabulary</a:t>
            </a:r>
            <a:endParaRPr/>
          </a:p>
        </p:txBody>
      </p:sp>
      <p:sp>
        <p:nvSpPr>
          <p:cNvPr id="100" name="Google Shape;100;p25"/>
          <p:cNvSpPr txBox="1"/>
          <p:nvPr>
            <p:ph idx="1" type="body"/>
          </p:nvPr>
        </p:nvSpPr>
        <p:spPr>
          <a:xfrm>
            <a:off x="249360" y="2458613"/>
            <a:ext cx="6816600" cy="728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To conduct (a survey)- v., to organize and carry out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To target - v., to select as an object of attention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Demographic- n., a particular group of people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Outcome- n., the result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Anticipated- adj. </a:t>
            </a:r>
            <a:r>
              <a:rPr lang="en"/>
              <a:t>probability</a:t>
            </a:r>
            <a:r>
              <a:rPr lang="en"/>
              <a:t> of, expected result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Surprised- adj. unexpected, astonishing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"/>
              <a:t>How do you spell _______? </a:t>
            </a:r>
            <a:endParaRPr/>
          </a:p>
        </p:txBody>
      </p:sp>
      <p:pic>
        <p:nvPicPr>
          <p:cNvPr id="101" name="Google Shape;101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56150" y="939098"/>
            <a:ext cx="1242440" cy="1242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823515" y="1889247"/>
            <a:ext cx="1242440" cy="1223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429669" y="3827048"/>
            <a:ext cx="1465630" cy="97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429676" y="5035061"/>
            <a:ext cx="1075900" cy="1590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2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167913" y="5787313"/>
            <a:ext cx="1302821" cy="9771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6"/>
          <p:cNvSpPr txBox="1"/>
          <p:nvPr>
            <p:ph type="title"/>
          </p:nvPr>
        </p:nvSpPr>
        <p:spPr>
          <a:xfrm>
            <a:off x="365727" y="786637"/>
            <a:ext cx="6816600" cy="12219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Survey Assignment Part 2:</a:t>
            </a:r>
            <a:endParaRPr/>
          </a:p>
        </p:txBody>
      </p:sp>
      <p:sp>
        <p:nvSpPr>
          <p:cNvPr id="111" name="Google Shape;111;p26"/>
          <p:cNvSpPr txBox="1"/>
          <p:nvPr>
            <p:ph idx="1" type="body"/>
          </p:nvPr>
        </p:nvSpPr>
        <p:spPr>
          <a:xfrm>
            <a:off x="207960" y="2435363"/>
            <a:ext cx="6816600" cy="72882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/>
          <a:p>
            <a:pPr indent="-266700" lvl="0" marL="355600" rtl="0" algn="l">
              <a:spcBef>
                <a:spcPts val="0"/>
              </a:spcBef>
              <a:spcAft>
                <a:spcPts val="0"/>
              </a:spcAft>
              <a:buSzPts val="1400"/>
              <a:buAutoNum type="arabicPeriod"/>
            </a:pPr>
            <a:r>
              <a:rPr lang="en"/>
              <a:t>Present the question in a bar graph.</a:t>
            </a:r>
            <a:endParaRPr/>
          </a:p>
          <a:p>
            <a:pPr indent="0" lvl="0" marL="3556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https://nces.ed.gov/nceskids/graphing/classic/bar_pie_data.asp?ChartType=bar</a:t>
            </a:r>
            <a:endParaRPr/>
          </a:p>
          <a:p>
            <a:pPr indent="-266700" lvl="0" marL="355600" rtl="0" algn="l">
              <a:spcBef>
                <a:spcPts val="900"/>
              </a:spcBef>
              <a:spcAft>
                <a:spcPts val="0"/>
              </a:spcAft>
              <a:buSzPts val="1400"/>
              <a:buAutoNum type="arabicPeriod"/>
            </a:pPr>
            <a:r>
              <a:rPr lang="en"/>
              <a:t>Discuss &amp; analyze your data by answering the following six questions:</a:t>
            </a:r>
            <a:endParaRPr/>
          </a:p>
          <a:p>
            <a:pPr indent="0" lvl="0" marL="3556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355600" rtl="0" algn="l">
              <a:spcBef>
                <a:spcPts val="9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355600" rtl="0" algn="l">
              <a:spcBef>
                <a:spcPts val="900"/>
              </a:spcBef>
              <a:spcAft>
                <a:spcPts val="900"/>
              </a:spcAft>
              <a:buNone/>
            </a:pPr>
            <a:r>
              <a:t/>
            </a:r>
            <a:endParaRPr/>
          </a:p>
        </p:txBody>
      </p:sp>
      <p:pic>
        <p:nvPicPr>
          <p:cNvPr id="112" name="Google Shape;112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753575" y="391444"/>
            <a:ext cx="1205508" cy="1205508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13" name="Google Shape;113;p26"/>
          <p:cNvGraphicFramePr/>
          <p:nvPr/>
        </p:nvGraphicFramePr>
        <p:xfrm>
          <a:off x="593667" y="488778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{0FEB0B09-9FA8-4765-99F0-15716595B4FC}</a:tableStyleId>
              </a:tblPr>
              <a:tblGrid>
                <a:gridCol w="6045200"/>
              </a:tblGrid>
              <a:tr h="5715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/>
                        <a:t>What information does this bar graph show? (Include the title and x axis/ y axis).</a:t>
                      </a:r>
                      <a:endParaRPr sz="2100"/>
                    </a:p>
                  </a:txBody>
                  <a:tcPr marT="137125" marB="137125" marR="60950" marL="60950"/>
                </a:tc>
              </a:tr>
              <a:tr h="5715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</a:rPr>
                        <a:t>What are the demographics of your survey? (Discuss your two variables).</a:t>
                      </a:r>
                      <a:endParaRPr sz="2100">
                        <a:solidFill>
                          <a:schemeClr val="dk1"/>
                        </a:solidFill>
                      </a:endParaRPr>
                    </a:p>
                  </a:txBody>
                  <a:tcPr marT="137125" marB="137125" marR="60950" marL="60950"/>
                </a:tc>
              </a:tr>
              <a:tr h="5715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700"/>
                        <a:buFont typeface="Arial"/>
                        <a:buNone/>
                      </a:pPr>
                      <a:r>
                        <a:rPr lang="en" sz="2100">
                          <a:solidFill>
                            <a:schemeClr val="dk1"/>
                          </a:solidFill>
                        </a:rPr>
                        <a:t>What did the majority of respondents prefer? What did the minority prefer?</a:t>
                      </a:r>
                      <a:endParaRPr sz="2100"/>
                    </a:p>
                  </a:txBody>
                  <a:tcPr marT="137125" marB="137125" marR="60950" marL="60950"/>
                </a:tc>
              </a:tr>
              <a:tr h="5715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/>
                        <a:t>How would </a:t>
                      </a:r>
                      <a:r>
                        <a:rPr lang="en" sz="2100" u="sng"/>
                        <a:t>you</a:t>
                      </a:r>
                      <a:r>
                        <a:rPr lang="en" sz="2100"/>
                        <a:t> be represented on the bar graph? Do the results surprise you? Why or why not?</a:t>
                      </a:r>
                      <a:endParaRPr sz="2100"/>
                    </a:p>
                  </a:txBody>
                  <a:tcPr marT="137125" marB="137125" marR="60950" marL="60950"/>
                </a:tc>
              </a:tr>
              <a:tr h="5715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/>
                        <a:t>What are three possible reasons for this outcome?</a:t>
                      </a:r>
                      <a:endParaRPr sz="2100"/>
                    </a:p>
                  </a:txBody>
                  <a:tcPr marT="137125" marB="137125" marR="60950" marL="60950"/>
                </a:tc>
              </a:tr>
              <a:tr h="5715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100"/>
                        <a:t>Based on the evidence, what conclusions can you draw?</a:t>
                      </a:r>
                      <a:endParaRPr sz="2100"/>
                    </a:p>
                  </a:txBody>
                  <a:tcPr marT="137125" marB="137125" marR="60950" marL="60950"/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7"/>
          <p:cNvSpPr txBox="1"/>
          <p:nvPr>
            <p:ph type="ctrTitle"/>
          </p:nvPr>
        </p:nvSpPr>
        <p:spPr>
          <a:xfrm>
            <a:off x="280825" y="147051"/>
            <a:ext cx="6693900" cy="527100"/>
          </a:xfrm>
          <a:prstGeom prst="rect">
            <a:avLst/>
          </a:prstGeom>
        </p:spPr>
        <p:txBody>
          <a:bodyPr anchorCtr="0" anchor="b" bIns="72225" lIns="72225" spcFirstLastPara="1" rIns="72225" wrap="square" tIns="722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100"/>
              <a:t>[Survey Title]</a:t>
            </a:r>
            <a:endParaRPr sz="3100"/>
          </a:p>
        </p:txBody>
      </p:sp>
      <p:sp>
        <p:nvSpPr>
          <p:cNvPr id="119" name="Google Shape;119;p27"/>
          <p:cNvSpPr txBox="1"/>
          <p:nvPr>
            <p:ph idx="1" type="subTitle"/>
          </p:nvPr>
        </p:nvSpPr>
        <p:spPr>
          <a:xfrm>
            <a:off x="196918" y="6425963"/>
            <a:ext cx="6869100" cy="4198500"/>
          </a:xfrm>
          <a:prstGeom prst="rect">
            <a:avLst/>
          </a:prstGeom>
        </p:spPr>
        <p:txBody>
          <a:bodyPr anchorCtr="0" anchor="t" bIns="72225" lIns="72225" spcFirstLastPara="1" rIns="72225" wrap="square" tIns="722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20" name="Google Shape;120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5102" y="574348"/>
            <a:ext cx="5765325" cy="3082062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7"/>
          <p:cNvSpPr txBox="1"/>
          <p:nvPr/>
        </p:nvSpPr>
        <p:spPr>
          <a:xfrm>
            <a:off x="1174190" y="1970750"/>
            <a:ext cx="4966800" cy="754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3700">
                <a:solidFill>
                  <a:srgbClr val="FF00FF"/>
                </a:solidFill>
              </a:rPr>
              <a:t>[YOUR IMAGE .PNG]</a:t>
            </a:r>
            <a:endParaRPr b="1" sz="3700">
              <a:solidFill>
                <a:srgbClr val="FF00FF"/>
              </a:solidFill>
            </a:endParaRPr>
          </a:p>
        </p:txBody>
      </p:sp>
      <p:sp>
        <p:nvSpPr>
          <p:cNvPr id="122" name="Google Shape;122;p27"/>
          <p:cNvSpPr txBox="1"/>
          <p:nvPr/>
        </p:nvSpPr>
        <p:spPr>
          <a:xfrm>
            <a:off x="280825" y="3219749"/>
            <a:ext cx="6115200" cy="87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700"/>
              <a:t>Analysis Questions &amp; Answers</a:t>
            </a:r>
            <a:endParaRPr b="1" sz="1700"/>
          </a:p>
        </p:txBody>
      </p:sp>
      <p:graphicFrame>
        <p:nvGraphicFramePr>
          <p:cNvPr id="123" name="Google Shape;123;p27"/>
          <p:cNvGraphicFramePr/>
          <p:nvPr/>
        </p:nvGraphicFramePr>
        <p:xfrm>
          <a:off x="280822" y="4021538"/>
          <a:ext cx="3000000" cy="3000000"/>
        </p:xfrm>
        <a:graphic>
          <a:graphicData uri="http://schemas.openxmlformats.org/drawingml/2006/table">
            <a:tbl>
              <a:tblPr>
                <a:noFill/>
                <a:tableStyleId>{0FEB0B09-9FA8-4765-99F0-15716595B4FC}</a:tableStyleId>
              </a:tblPr>
              <a:tblGrid>
                <a:gridCol w="6693900"/>
              </a:tblGrid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/>
                        <a:t>1. What information does this bar graph show? (Include the title and x axis/ y axis).</a:t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/>
                        <a:t> 2. </a:t>
                      </a:r>
                      <a:r>
                        <a:rPr lang="en" sz="1300">
                          <a:solidFill>
                            <a:srgbClr val="000000"/>
                          </a:solidFill>
                        </a:rPr>
                        <a:t>What are the demographics of your survey? (Discuss your two variables).</a:t>
                      </a:r>
                      <a:endParaRPr sz="1300">
                        <a:solidFill>
                          <a:srgbClr val="000000"/>
                        </a:solidFill>
                      </a:endParaRPr>
                    </a:p>
                  </a:txBody>
                  <a:tcPr marT="91425" marB="91425" marR="86050" marL="86050"/>
                </a:tc>
              </a:tr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/>
                        <a:t>3. </a:t>
                      </a:r>
                      <a:r>
                        <a:rPr lang="en" sz="1300">
                          <a:solidFill>
                            <a:srgbClr val="000000"/>
                          </a:solidFill>
                        </a:rPr>
                        <a:t>What did the majority of respondents prefer? What did the minority prefer?</a:t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575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/>
                        <a:t>4. How would </a:t>
                      </a:r>
                      <a:r>
                        <a:rPr lang="en" sz="1300" u="sng"/>
                        <a:t>you</a:t>
                      </a:r>
                      <a:r>
                        <a:rPr lang="en" sz="1300"/>
                        <a:t> be represented on the bar graph? Do the results surprise you? </a:t>
                      </a:r>
                      <a:endParaRPr sz="1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/>
                        <a:t>    Why or why not?</a:t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/>
                        <a:t>5. What are three possible reasons for this outcome?</a:t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575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378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/>
                        <a:t>6. Based on the evidence, what conclusions can you draw?</a:t>
                      </a:r>
                      <a:endParaRPr sz="1300"/>
                    </a:p>
                  </a:txBody>
                  <a:tcPr marT="91425" marB="91425" marR="86050" marL="86050"/>
                </a:tc>
              </a:tr>
              <a:tr h="8176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86050" marL="86050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8"/>
          <p:cNvSpPr txBox="1"/>
          <p:nvPr>
            <p:ph type="title"/>
          </p:nvPr>
        </p:nvSpPr>
        <p:spPr>
          <a:xfrm>
            <a:off x="249360" y="391467"/>
            <a:ext cx="6816600" cy="122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40909"/>
              <a:buFont typeface="Arial"/>
              <a:buNone/>
            </a:pPr>
            <a:r>
              <a:rPr b="1" lang="en" sz="2689">
                <a:solidFill>
                  <a:schemeClr val="dk2"/>
                </a:solidFill>
              </a:rPr>
              <a:t>Small Group Discussion</a:t>
            </a:r>
            <a:endParaRPr b="1" sz="2689">
              <a:solidFill>
                <a:schemeClr val="dk2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28"/>
          <p:cNvSpPr txBox="1"/>
          <p:nvPr>
            <p:ph idx="1" type="body"/>
          </p:nvPr>
        </p:nvSpPr>
        <p:spPr>
          <a:xfrm>
            <a:off x="58975" y="1148375"/>
            <a:ext cx="3138600" cy="89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arenR"/>
            </a:pPr>
            <a:r>
              <a:rPr lang="en"/>
              <a:t>What information does your bar graph show?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arenR"/>
            </a:pPr>
            <a:r>
              <a:rPr lang="en"/>
              <a:t>What are the demographics of your survey?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arenR"/>
            </a:pPr>
            <a:r>
              <a:rPr lang="en"/>
              <a:t>What did the majority of respondents choose?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/>
              <a:t>What did the minority of respondents choose?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arenR"/>
            </a:pPr>
            <a:r>
              <a:rPr lang="en"/>
              <a:t>How would you be represented on the bar graph? 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arenR"/>
            </a:pPr>
            <a:r>
              <a:rPr lang="en"/>
              <a:t>Were you surprised by your survey’s outcome?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42900" lvl="0" marL="457200" rtl="0" algn="l">
              <a:spcBef>
                <a:spcPts val="1200"/>
              </a:spcBef>
              <a:spcAft>
                <a:spcPts val="0"/>
              </a:spcAft>
              <a:buSzPts val="1800"/>
              <a:buAutoNum type="arabicParenR"/>
            </a:pPr>
            <a:r>
              <a:rPr lang="en"/>
              <a:t>What are some reasons for your respondent’s selections?</a:t>
            </a:r>
            <a:endParaRPr/>
          </a:p>
        </p:txBody>
      </p:sp>
      <p:sp>
        <p:nvSpPr>
          <p:cNvPr id="130" name="Google Shape;130;p28"/>
          <p:cNvSpPr txBox="1"/>
          <p:nvPr>
            <p:ph idx="1" type="body"/>
          </p:nvPr>
        </p:nvSpPr>
        <p:spPr>
          <a:xfrm>
            <a:off x="3657600" y="1613375"/>
            <a:ext cx="3610200" cy="8173800"/>
          </a:xfrm>
          <a:prstGeom prst="rect">
            <a:avLst/>
          </a:prstGeom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4805" lvl="0" marL="457200" rtl="0" algn="l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1830"/>
              <a:buAutoNum type="arabicParenR"/>
            </a:pPr>
            <a:r>
              <a:rPr lang="en" sz="1830"/>
              <a:t>My bar graph shows____________.</a:t>
            </a:r>
            <a:endParaRPr sz="183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935"/>
              <a:buNone/>
            </a:pPr>
            <a:r>
              <a:t/>
            </a:r>
            <a:endParaRPr sz="1830"/>
          </a:p>
          <a:p>
            <a:pPr indent="-344805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830"/>
              <a:buAutoNum type="arabicParenR"/>
            </a:pPr>
            <a:r>
              <a:rPr lang="en" sz="1830"/>
              <a:t>I targeted ________.</a:t>
            </a:r>
            <a:endParaRPr sz="183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935"/>
              <a:buNone/>
            </a:pPr>
            <a:r>
              <a:t/>
            </a:r>
            <a:endParaRPr sz="183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935"/>
              <a:buNone/>
            </a:pPr>
            <a:r>
              <a:t/>
            </a:r>
            <a:endParaRPr sz="183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935"/>
              <a:buNone/>
            </a:pPr>
            <a:r>
              <a:t/>
            </a:r>
            <a:endParaRPr sz="1830"/>
          </a:p>
          <a:p>
            <a:pPr indent="-344805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830"/>
              <a:buAutoNum type="arabicParenR"/>
            </a:pPr>
            <a:r>
              <a:rPr lang="en" sz="1830"/>
              <a:t>The majority responded that they’d rather ___________.</a:t>
            </a:r>
            <a:endParaRPr sz="1830"/>
          </a:p>
          <a:p>
            <a:pPr indent="0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935"/>
              <a:buNone/>
            </a:pPr>
            <a:r>
              <a:rPr lang="en" sz="1830"/>
              <a:t>The minority responded that they’d rather ___________.</a:t>
            </a:r>
            <a:endParaRPr sz="1830"/>
          </a:p>
          <a:p>
            <a:pPr indent="0" lvl="0" marL="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30"/>
          </a:p>
          <a:p>
            <a:pPr indent="-344805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830"/>
              <a:buAutoNum type="arabicParenR"/>
            </a:pPr>
            <a:r>
              <a:rPr lang="en" sz="1830"/>
              <a:t>I’d rather _________. I’d be in the (majority/ minority).</a:t>
            </a:r>
            <a:endParaRPr sz="1830"/>
          </a:p>
          <a:p>
            <a:pPr indent="0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30"/>
          </a:p>
          <a:p>
            <a:pPr indent="0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30"/>
          </a:p>
          <a:p>
            <a:pPr indent="-344805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830"/>
              <a:buAutoNum type="arabicParenR"/>
            </a:pPr>
            <a:r>
              <a:rPr lang="en" sz="1830"/>
              <a:t>The results (do/ do not) surprise me because _____.</a:t>
            </a:r>
            <a:endParaRPr sz="1830"/>
          </a:p>
          <a:p>
            <a:pPr indent="0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30"/>
          </a:p>
          <a:p>
            <a:pPr indent="-344805" lvl="0" marL="457200" rtl="0" algn="l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1830"/>
              <a:buAutoNum type="arabicParenR"/>
            </a:pPr>
            <a:r>
              <a:rPr lang="en" sz="1830"/>
              <a:t>Reasons for this survey’s outcome include: ______ and ______.</a:t>
            </a:r>
            <a:endParaRPr sz="1830"/>
          </a:p>
        </p:txBody>
      </p:sp>
      <p:pic>
        <p:nvPicPr>
          <p:cNvPr id="131" name="Google Shape;131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38870" y="252012"/>
            <a:ext cx="1647665" cy="1062478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8"/>
          <p:cNvSpPr/>
          <p:nvPr/>
        </p:nvSpPr>
        <p:spPr>
          <a:xfrm>
            <a:off x="3197585" y="1613364"/>
            <a:ext cx="401100" cy="8370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28"/>
          <p:cNvSpPr/>
          <p:nvPr/>
        </p:nvSpPr>
        <p:spPr>
          <a:xfrm>
            <a:off x="3138610" y="2649888"/>
            <a:ext cx="401100" cy="8370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p28"/>
          <p:cNvSpPr/>
          <p:nvPr/>
        </p:nvSpPr>
        <p:spPr>
          <a:xfrm>
            <a:off x="3138610" y="4132261"/>
            <a:ext cx="401100" cy="8370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28"/>
          <p:cNvSpPr/>
          <p:nvPr/>
        </p:nvSpPr>
        <p:spPr>
          <a:xfrm>
            <a:off x="3138610" y="6057173"/>
            <a:ext cx="401100" cy="8370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6" name="Google Shape;136;p28"/>
          <p:cNvSpPr/>
          <p:nvPr/>
        </p:nvSpPr>
        <p:spPr>
          <a:xfrm>
            <a:off x="3138598" y="7488148"/>
            <a:ext cx="401100" cy="8370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28"/>
          <p:cNvSpPr/>
          <p:nvPr/>
        </p:nvSpPr>
        <p:spPr>
          <a:xfrm>
            <a:off x="3138598" y="8593723"/>
            <a:ext cx="401100" cy="837000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