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s/comment1.xml" ContentType="application/vnd.openxmlformats-officedocument.presentationml.comments+xml"/>
  <Override PartName="/ppt/commentAuthors.xml" ContentType="application/vnd.openxmlformats-officedocument.presentationml.commentAuthor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372" r:id="rId4"/>
    <p:sldId id="266" r:id="rId5"/>
    <p:sldId id="287" r:id="rId6"/>
    <p:sldId id="373" r:id="rId7"/>
    <p:sldId id="291" r:id="rId8"/>
    <p:sldId id="353" r:id="rId9"/>
    <p:sldId id="289" r:id="rId10"/>
    <p:sldId id="288" r:id="rId11"/>
    <p:sldId id="374" r:id="rId12"/>
    <p:sldId id="375" r:id="rId13"/>
    <p:sldId id="376" r:id="rId14"/>
    <p:sldId id="299" r:id="rId15"/>
    <p:sldId id="377" r:id="rId16"/>
    <p:sldId id="259" r:id="rId17"/>
    <p:sldId id="350" r:id="rId18"/>
    <p:sldId id="351" r:id="rId19"/>
    <p:sldId id="380" r:id="rId20"/>
    <p:sldId id="362" r:id="rId21"/>
    <p:sldId id="363" r:id="rId22"/>
    <p:sldId id="357" r:id="rId23"/>
    <p:sldId id="358" r:id="rId24"/>
    <p:sldId id="359" r:id="rId25"/>
    <p:sldId id="352" r:id="rId26"/>
    <p:sldId id="378" r:id="rId27"/>
    <p:sldId id="355" r:id="rId28"/>
    <p:sldId id="379" r:id="rId29"/>
    <p:sldId id="33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02"/>
    <p:restoredTop sz="83741"/>
  </p:normalViewPr>
  <p:slideViewPr>
    <p:cSldViewPr snapToGrid="0" snapToObjects="1">
      <p:cViewPr varScale="1">
        <p:scale>
          <a:sx n="106" d="100"/>
          <a:sy n="106" d="100"/>
        </p:scale>
        <p:origin x="2032" y="176"/>
      </p:cViewPr>
      <p:guideLst/>
    </p:cSldViewPr>
  </p:slideViewPr>
  <p:notesTextViewPr>
    <p:cViewPr>
      <p:scale>
        <a:sx n="95" d="100"/>
        <a:sy n="95" d="100"/>
      </p:scale>
      <p:origin x="0" y="0"/>
    </p:cViewPr>
  </p:notesTextViewPr>
  <p:notesViewPr>
    <p:cSldViewPr snapToGrid="0" snapToObjects="1">
      <p:cViewPr varScale="1">
        <p:scale>
          <a:sx n="72" d="100"/>
          <a:sy n="72" d="100"/>
        </p:scale>
        <p:origin x="3592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D883A-DFE6-6545-ABC2-74268766BBC7}" type="datetimeFigureOut">
              <a:rPr lang="en-US" smtClean="0"/>
              <a:t>4/1/20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DF26D-97D3-3646-AF6D-5F2E9D271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DF26D-97D3-3646-AF6D-5F2E9D2713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32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DF26D-97D3-3646-AF6D-5F2E9D2713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88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DF26D-97D3-3646-AF6D-5F2E9D2713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60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CDF26D-97D3-3646-AF6D-5F2E9D2713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069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CDF26D-97D3-3646-AF6D-5F2E9D2713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330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CDF26D-97D3-3646-AF6D-5F2E9D2713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890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CDF26D-97D3-3646-AF6D-5F2E9D2713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375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CDF26D-97D3-3646-AF6D-5F2E9D2713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146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CDF26D-97D3-3646-AF6D-5F2E9D2713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056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CDF26D-97D3-3646-AF6D-5F2E9D2713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14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CDF26D-97D3-3646-AF6D-5F2E9D2713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934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DF26D-97D3-3646-AF6D-5F2E9D2713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288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CDF26D-97D3-3646-AF6D-5F2E9D2713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0989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CDF26D-97D3-3646-AF6D-5F2E9D2713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4192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CDF26D-97D3-3646-AF6D-5F2E9D2713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6611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CDF26D-97D3-3646-AF6D-5F2E9D2713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9272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DF26D-97D3-3646-AF6D-5F2E9D27138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800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CDF26D-97D3-3646-AF6D-5F2E9D2713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8465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DF26D-97D3-3646-AF6D-5F2E9D27138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049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CDF26D-97D3-3646-AF6D-5F2E9D2713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076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DF26D-97D3-3646-AF6D-5F2E9D2713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10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DF26D-97D3-3646-AF6D-5F2E9D2713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19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DF26D-97D3-3646-AF6D-5F2E9D2713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65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DF26D-97D3-3646-AF6D-5F2E9D2713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50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CDF26D-97D3-3646-AF6D-5F2E9D2713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066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CDF26D-97D3-3646-AF6D-5F2E9D2713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888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DF26D-97D3-3646-AF6D-5F2E9D2713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09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D96C-5808-A04E-B6B3-2374AA7C1144}" type="datetime1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5AF5-06C4-1648-B857-DF57355A2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4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8817-B194-8642-91FD-1A202A5C836D}" type="datetime1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5AF5-06C4-1648-B857-DF57355A2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5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AB0F-DA7B-C145-9447-EE4D07DD5A2B}" type="datetime1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5AF5-06C4-1648-B857-DF57355A2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1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A2E3-0157-2643-A472-77F3482A7F89}" type="datetime1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5AF5-06C4-1648-B857-DF57355A2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44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52FC-7337-A747-AD18-011FD17CE8DD}" type="datetime1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5AF5-06C4-1648-B857-DF57355A2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57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F3D2-F7B1-B74B-A372-803B0849B39C}" type="datetime1">
              <a:rPr lang="en-US" smtClean="0"/>
              <a:t>4/1/20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5AF5-06C4-1648-B857-DF57355A2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6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521F-0840-8C48-B8C9-38F77A0974AD}" type="datetime1">
              <a:rPr lang="en-US" smtClean="0"/>
              <a:t>4/1/20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5AF5-06C4-1648-B857-DF57355A2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9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9BFC-0506-A847-A8A2-B4BC28B60045}" type="datetime1">
              <a:rPr lang="en-US" smtClean="0"/>
              <a:t>4/1/20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5AF5-06C4-1648-B857-DF57355A2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B063-992C-9847-BF37-D3A97BDE190D}" type="datetime1">
              <a:rPr lang="en-US" smtClean="0"/>
              <a:t>4/1/20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5AF5-06C4-1648-B857-DF57355A2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5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B665A-D046-E844-91F6-F5BC68ED7193}" type="datetime1">
              <a:rPr lang="en-US" smtClean="0"/>
              <a:t>4/1/20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5AF5-06C4-1648-B857-DF57355A2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7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ACB7-B6D5-E94F-AEDF-0651A44D3DDE}" type="datetime1">
              <a:rPr lang="en-US" smtClean="0"/>
              <a:t>4/1/20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5AF5-06C4-1648-B857-DF57355A2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13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9EFA6-7C28-1E40-8EBE-AF2CD0391DD6}" type="datetime1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35AF5-06C4-1648-B857-DF57355A2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9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F6402A8-5DEC-B345-A9AF-1806F36F7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720" y="45720"/>
            <a:ext cx="9039069" cy="6766560"/>
            <a:chOff x="45720" y="45720"/>
            <a:chExt cx="9039069" cy="67665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59D558-4579-1E4E-8C14-C3C80883BF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5720" y="45720"/>
              <a:ext cx="9039069" cy="6766560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F0025A1-364E-8340-B586-A20CB5323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728" y="138160"/>
              <a:ext cx="8915400" cy="6583680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6166680-4344-5B4D-8ABD-14D133CFB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073" y="1636294"/>
            <a:ext cx="8373979" cy="4247147"/>
          </a:xfrm>
        </p:spPr>
        <p:txBody>
          <a:bodyPr>
            <a:normAutofit fontScale="90000"/>
          </a:bodyPr>
          <a:lstStyle/>
          <a:p>
            <a:r>
              <a:rPr lang="en-US" dirty="0"/>
              <a:t>Writing Successful Session Proposals</a:t>
            </a:r>
            <a:br>
              <a:rPr lang="en-US" dirty="0"/>
            </a:br>
            <a:br>
              <a:rPr lang="en-US" dirty="0"/>
            </a:br>
            <a:r>
              <a:rPr lang="en-US" sz="2700" b="1" dirty="0"/>
              <a:t>Guidelines and Criteria</a:t>
            </a:r>
            <a:br>
              <a:rPr lang="en-US" sz="2700" b="1" dirty="0"/>
            </a:br>
            <a:r>
              <a:rPr lang="en-US" sz="2700" b="1" dirty="0"/>
              <a:t>TESOL Convention 2021, Houston</a:t>
            </a:r>
            <a:br>
              <a:rPr lang="en-US" sz="2700" b="1" dirty="0"/>
            </a:br>
            <a:br>
              <a:rPr lang="en-US" sz="2700" b="1" dirty="0"/>
            </a:br>
            <a:r>
              <a:rPr lang="en-US" sz="2700" b="1" dirty="0"/>
              <a:t>          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7" name="Picture 2" descr="TESOL international association logo">
            <a:extLst>
              <a:ext uri="{FF2B5EF4-FFF2-40B4-BE49-F238E27FC236}">
                <a16:creationId xmlns:a16="http://schemas.microsoft.com/office/drawing/2014/main" id="{5EED3F8B-CDFA-1740-A969-73D53E431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724"/>
            <a:ext cx="2225634" cy="92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787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04D141F-DD34-614E-80A0-D611D0AEA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5958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/>
              <a:t>Session Types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AB4A713-5C58-6445-87C3-9DDD48F5D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7852" y="1852863"/>
            <a:ext cx="7218947" cy="4273300"/>
          </a:xfrm>
        </p:spPr>
        <p:txBody>
          <a:bodyPr/>
          <a:lstStyle/>
          <a:p>
            <a:pPr lvl="1"/>
            <a:r>
              <a:rPr lang="en-US" sz="3200" dirty="0">
                <a:latin typeface="+mj-lt"/>
              </a:rPr>
              <a:t>Presentation</a:t>
            </a:r>
          </a:p>
          <a:p>
            <a:pPr lvl="1"/>
            <a:r>
              <a:rPr lang="en-US" sz="3200" dirty="0">
                <a:latin typeface="+mj-lt"/>
              </a:rPr>
              <a:t>Workshop</a:t>
            </a:r>
          </a:p>
          <a:p>
            <a:pPr lvl="1"/>
            <a:r>
              <a:rPr lang="en-US" sz="3200" dirty="0">
                <a:latin typeface="+mj-lt"/>
              </a:rPr>
              <a:t>Panel</a:t>
            </a:r>
          </a:p>
          <a:p>
            <a:pPr lvl="1"/>
            <a:r>
              <a:rPr lang="en-US" sz="3200" dirty="0">
                <a:latin typeface="+mj-lt"/>
              </a:rPr>
              <a:t>Poster</a:t>
            </a:r>
          </a:p>
          <a:p>
            <a:pPr lvl="1"/>
            <a:r>
              <a:rPr lang="en-US" sz="3200" dirty="0">
                <a:latin typeface="+mj-lt"/>
              </a:rPr>
              <a:t>Dialogue</a:t>
            </a:r>
          </a:p>
          <a:p>
            <a:pPr lvl="1"/>
            <a:r>
              <a:rPr lang="en-US" sz="3200" dirty="0">
                <a:latin typeface="+mj-lt"/>
              </a:rPr>
              <a:t>Teaching Tip</a:t>
            </a:r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8BE15-1D17-F347-8CF7-2C70C66DC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5AF5-06C4-1648-B857-DF57355A29ED}" type="slidenum">
              <a:rPr lang="en-US" smtClean="0"/>
              <a:t>10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C555F8-F53C-EE47-8C5B-D23019E6F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720" y="45720"/>
            <a:ext cx="9039069" cy="6766560"/>
            <a:chOff x="45720" y="45720"/>
            <a:chExt cx="9039069" cy="67665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5E94CAA-8256-1048-BC3B-6B4EAC8C263D}"/>
                </a:ext>
              </a:extLst>
            </p:cNvPr>
            <p:cNvGrpSpPr/>
            <p:nvPr/>
          </p:nvGrpSpPr>
          <p:grpSpPr>
            <a:xfrm>
              <a:off x="45720" y="45720"/>
              <a:ext cx="9039069" cy="6766560"/>
              <a:chOff x="45720" y="45720"/>
              <a:chExt cx="9039069" cy="676656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6FABECD-4409-E34D-8604-A291D2CD9A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5720" y="45720"/>
                <a:ext cx="9039069" cy="6766560"/>
              </a:xfrm>
              <a:prstGeom prst="rect">
                <a:avLst/>
              </a:prstGeom>
              <a:noFill/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83515D9-16BF-F84B-921D-51F6BD0ED7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09728" y="138160"/>
                <a:ext cx="8915400" cy="6583680"/>
              </a:xfrm>
              <a:prstGeom prst="rect">
                <a:avLst/>
              </a:prstGeom>
              <a:noFill/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B6503575-713F-4742-9546-5998091D6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3" y="5989426"/>
              <a:ext cx="1472378" cy="609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3509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2114D-4BEA-CB40-8812-4F193C6A2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Session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0748C-843E-8A4C-94CD-B778E6371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7832" y="1828800"/>
            <a:ext cx="3797968" cy="42952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+mj-lt"/>
              </a:rPr>
              <a:t>Presentations –</a:t>
            </a:r>
          </a:p>
          <a:p>
            <a:r>
              <a:rPr lang="en-US" sz="2000" dirty="0">
                <a:latin typeface="+mj-lt"/>
              </a:rPr>
              <a:t>Individual or up to 4 presenters.</a:t>
            </a:r>
          </a:p>
          <a:p>
            <a:r>
              <a:rPr lang="en-US" sz="2000" dirty="0">
                <a:latin typeface="+mj-lt"/>
              </a:rPr>
              <a:t>Share ideas, experiences and perspectives gleaned from  research or practice.</a:t>
            </a:r>
          </a:p>
          <a:p>
            <a:r>
              <a:rPr lang="en-US" sz="2000" dirty="0">
                <a:latin typeface="+mj-lt"/>
              </a:rPr>
              <a:t>Provide opportunities for attendee participation.</a:t>
            </a:r>
          </a:p>
          <a:p>
            <a:r>
              <a:rPr lang="en-US" sz="2000" dirty="0">
                <a:latin typeface="+mj-lt"/>
              </a:rPr>
              <a:t> Serve as springboards stimulating further discussion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EF75F-A1CF-0843-ADD3-E75A3C0C4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62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+mj-lt"/>
              </a:rPr>
              <a:t>Workshops -</a:t>
            </a:r>
          </a:p>
          <a:p>
            <a:r>
              <a:rPr lang="en-US" sz="2200" dirty="0">
                <a:latin typeface="+mj-lt"/>
              </a:rPr>
              <a:t> Engage participants in structured hands-on development of specific teaching or research technique.</a:t>
            </a:r>
          </a:p>
          <a:p>
            <a:r>
              <a:rPr lang="en-US" sz="2200" dirty="0">
                <a:latin typeface="+mj-lt"/>
              </a:rPr>
              <a:t>Provide interactive activities for attendees to share information and participate in simulation.</a:t>
            </a:r>
            <a:endParaRPr lang="en-US" sz="2200" b="1" dirty="0">
              <a:latin typeface="+mj-lt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D4421-D122-9E4A-9716-1420E811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5AF5-06C4-1648-B857-DF57355A29ED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85B2BE-BDF9-4D49-9987-7048B2DA6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" y="45720"/>
            <a:ext cx="9039069" cy="676656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7BEEA4-AEC9-D046-8AFD-4931D2AFE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728" y="138160"/>
            <a:ext cx="8915400" cy="6583680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0C34A4F-D3E7-CB46-9265-339BC40EF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5835316"/>
            <a:ext cx="1472378" cy="67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448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2114D-4BEA-CB40-8812-4F193C6A2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Session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0748C-843E-8A4C-94CD-B778E6371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233" y="1600201"/>
            <a:ext cx="4102768" cy="41268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      </a:t>
            </a:r>
            <a:r>
              <a:rPr lang="en-US" b="1" dirty="0">
                <a:latin typeface="+mj-lt"/>
              </a:rPr>
              <a:t>Panels –</a:t>
            </a:r>
          </a:p>
          <a:p>
            <a:r>
              <a:rPr lang="en-US" dirty="0">
                <a:latin typeface="+mj-lt"/>
              </a:rPr>
              <a:t> Multiple, short presentations/ discussions of a current ELT issue by 3-6 presenters.</a:t>
            </a:r>
          </a:p>
          <a:p>
            <a:r>
              <a:rPr lang="en-US" dirty="0">
                <a:latin typeface="+mj-lt"/>
              </a:rPr>
              <a:t> Focus on practice, research, and/or advocacy.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EF75F-A1CF-0843-ADD3-E75A3C0C4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4189" y="1600201"/>
            <a:ext cx="4150895" cy="416292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     </a:t>
            </a:r>
            <a:r>
              <a:rPr lang="en-US" b="1" dirty="0">
                <a:latin typeface="+mj-lt"/>
              </a:rPr>
              <a:t>Posters –</a:t>
            </a:r>
          </a:p>
          <a:p>
            <a:r>
              <a:rPr lang="en-US" dirty="0">
                <a:latin typeface="+mj-lt"/>
              </a:rPr>
              <a:t>Academically sound scholarly or creative projects by 1-2 presenters.</a:t>
            </a:r>
          </a:p>
          <a:p>
            <a:r>
              <a:rPr lang="en-US" dirty="0">
                <a:latin typeface="+mj-lt"/>
              </a:rPr>
              <a:t>Present information in a visually engaging format.</a:t>
            </a:r>
          </a:p>
          <a:p>
            <a:r>
              <a:rPr lang="en-US" dirty="0">
                <a:latin typeface="+mj-lt"/>
              </a:rPr>
              <a:t>Highlight work through charts, graphs, maps, etc.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D4421-D122-9E4A-9716-1420E811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5AF5-06C4-1648-B857-DF57355A29ED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85B2BE-BDF9-4D49-9987-7048B2DA6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" y="45720"/>
            <a:ext cx="9039069" cy="676656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7BEEA4-AEC9-D046-8AFD-4931D2AFE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728" y="138160"/>
            <a:ext cx="8915400" cy="6583680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0C34A4F-D3E7-CB46-9265-339BC40EF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5835316"/>
            <a:ext cx="1472378" cy="67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313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2114D-4BEA-CB40-8812-4F193C6A2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Session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0748C-843E-8A4C-94CD-B778E6371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7832" y="1600201"/>
            <a:ext cx="3797968" cy="41268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     </a:t>
            </a:r>
            <a:r>
              <a:rPr lang="en-US" b="1" dirty="0">
                <a:latin typeface="+mj-lt"/>
              </a:rPr>
              <a:t>Dialogues –</a:t>
            </a:r>
          </a:p>
          <a:p>
            <a:r>
              <a:rPr lang="en-US" dirty="0">
                <a:latin typeface="+mj-lt"/>
              </a:rPr>
              <a:t>Peer-to peer facilitated session on a hot topic in TESOL. </a:t>
            </a:r>
          </a:p>
          <a:p>
            <a:r>
              <a:rPr lang="en-US" dirty="0">
                <a:latin typeface="+mj-lt"/>
              </a:rPr>
              <a:t>Aim at audience involvement. </a:t>
            </a:r>
          </a:p>
          <a:p>
            <a:r>
              <a:rPr lang="en-US" dirty="0">
                <a:latin typeface="+mj-lt"/>
              </a:rPr>
              <a:t>Reflect strong, up-to-date knowledge of the topic(s). 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EF75F-A1CF-0843-ADD3-E75A3C0C4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629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    </a:t>
            </a:r>
            <a:r>
              <a:rPr lang="en-US" b="1" dirty="0">
                <a:latin typeface="+mj-lt"/>
              </a:rPr>
              <a:t>Teaching Tips –</a:t>
            </a:r>
          </a:p>
          <a:p>
            <a:r>
              <a:rPr lang="en-US" dirty="0">
                <a:latin typeface="+mj-lt"/>
              </a:rPr>
              <a:t> Oral summary of presenter’s work in relation to practice.</a:t>
            </a:r>
          </a:p>
          <a:p>
            <a:r>
              <a:rPr lang="en-US" dirty="0">
                <a:latin typeface="+mj-lt"/>
              </a:rPr>
              <a:t>Provide a synopsis of the techniques, including brief description of the teaching tip.</a:t>
            </a:r>
            <a:endParaRPr lang="en-US" b="1" dirty="0">
              <a:latin typeface="+mj-lt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D4421-D122-9E4A-9716-1420E811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5AF5-06C4-1648-B857-DF57355A29ED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85B2BE-BDF9-4D49-9987-7048B2DA6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" y="45720"/>
            <a:ext cx="9039069" cy="676656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7BEEA4-AEC9-D046-8AFD-4931D2AFE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728" y="138160"/>
            <a:ext cx="8915400" cy="6583680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0C34A4F-D3E7-CB46-9265-339BC40EF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5835316"/>
            <a:ext cx="1472378" cy="67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200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F729F8-D5BC-D241-AE01-72FB9B927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21305"/>
            <a:ext cx="8229600" cy="19211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Writing the Abstract and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Session Description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E7E69-FC60-BE42-9E21-ADF34D5C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35AF5-06C4-1648-B857-DF57355A29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E776C3-0857-0B49-9F7E-053834DF9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720" y="45720"/>
            <a:ext cx="9039069" cy="6766560"/>
            <a:chOff x="45720" y="45720"/>
            <a:chExt cx="9039069" cy="676656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CE11229-5563-AD4C-86FB-416AEF9265CC}"/>
                </a:ext>
              </a:extLst>
            </p:cNvPr>
            <p:cNvGrpSpPr/>
            <p:nvPr/>
          </p:nvGrpSpPr>
          <p:grpSpPr>
            <a:xfrm>
              <a:off x="45720" y="45720"/>
              <a:ext cx="9039069" cy="6766560"/>
              <a:chOff x="45720" y="45720"/>
              <a:chExt cx="9039069" cy="676656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F83CFA6-6209-984A-B625-00CCDBFC99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5720" y="45720"/>
                <a:ext cx="9039069" cy="6766560"/>
              </a:xfrm>
              <a:prstGeom prst="rect">
                <a:avLst/>
              </a:prstGeom>
              <a:noFill/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FF4845A-93FD-B249-AD21-1018028AD6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09728" y="138160"/>
                <a:ext cx="8915400" cy="6583680"/>
              </a:xfrm>
              <a:prstGeom prst="rect">
                <a:avLst/>
              </a:prstGeom>
              <a:noFill/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02996E82-9F52-7645-9125-52FEFCFA8D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3" y="5989426"/>
              <a:ext cx="1472378" cy="609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9158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F729F8-D5BC-D241-AE01-72FB9B927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88647"/>
            <a:ext cx="8229600" cy="251242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Now consider what to include in your abstract and session description.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E7E69-FC60-BE42-9E21-ADF34D5C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35AF5-06C4-1648-B857-DF57355A29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E776C3-0857-0B49-9F7E-053834DF9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720" y="45720"/>
            <a:ext cx="9039069" cy="6766560"/>
            <a:chOff x="45720" y="45720"/>
            <a:chExt cx="9039069" cy="676656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CE11229-5563-AD4C-86FB-416AEF9265CC}"/>
                </a:ext>
              </a:extLst>
            </p:cNvPr>
            <p:cNvGrpSpPr/>
            <p:nvPr/>
          </p:nvGrpSpPr>
          <p:grpSpPr>
            <a:xfrm>
              <a:off x="45720" y="45720"/>
              <a:ext cx="9039069" cy="6766560"/>
              <a:chOff x="45720" y="45720"/>
              <a:chExt cx="9039069" cy="676656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F83CFA6-6209-984A-B625-00CCDBFC99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5720" y="45720"/>
                <a:ext cx="9039069" cy="6766560"/>
              </a:xfrm>
              <a:prstGeom prst="rect">
                <a:avLst/>
              </a:prstGeom>
              <a:noFill/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FF4845A-93FD-B249-AD21-1018028AD6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09728" y="138160"/>
                <a:ext cx="8915400" cy="6583680"/>
              </a:xfrm>
              <a:prstGeom prst="rect">
                <a:avLst/>
              </a:prstGeom>
              <a:noFill/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02996E82-9F52-7645-9125-52FEFCFA8D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3" y="5989426"/>
              <a:ext cx="1472378" cy="609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7295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04D141F-DD34-614E-80A0-D611D0AEA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Territory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AB4A713-5C58-6445-87C3-9DDD48F5D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Establishes the situation in which activity is placed or physically located.</a:t>
            </a:r>
          </a:p>
          <a:p>
            <a:pPr marL="0" indent="0">
              <a:buNone/>
            </a:pPr>
            <a:r>
              <a:rPr lang="en-US" sz="2800" i="1" dirty="0">
                <a:latin typeface="+mj-lt"/>
              </a:rPr>
              <a:t>   </a:t>
            </a:r>
          </a:p>
          <a:p>
            <a:pPr marL="0" indent="0">
              <a:buNone/>
            </a:pPr>
            <a:r>
              <a:rPr lang="en-US" sz="2800" i="1" dirty="0">
                <a:latin typeface="+mj-lt"/>
              </a:rPr>
              <a:t>     </a:t>
            </a:r>
            <a:r>
              <a:rPr lang="en-US" sz="2800" b="1" i="1" dirty="0">
                <a:latin typeface="+mj-lt"/>
              </a:rPr>
              <a:t>Examples –</a:t>
            </a:r>
          </a:p>
          <a:p>
            <a:r>
              <a:rPr lang="en-US" sz="2400" i="1" dirty="0">
                <a:latin typeface="+mj-lt"/>
              </a:rPr>
              <a:t>Encouraging reflective teaching has become a widespread practice in L2 teacher education.</a:t>
            </a:r>
          </a:p>
          <a:p>
            <a:r>
              <a:rPr lang="en-US" sz="2400" i="1" dirty="0">
                <a:latin typeface="+mj-lt"/>
              </a:rPr>
              <a:t>Educators in general, and </a:t>
            </a:r>
            <a:r>
              <a:rPr lang="en-US" sz="2400" i="1" dirty="0">
                <a:solidFill>
                  <a:srgbClr val="00B0F0"/>
                </a:solidFill>
                <a:latin typeface="+mj-lt"/>
              </a:rPr>
              <a:t>particularly language educators in an EFL context</a:t>
            </a:r>
            <a:r>
              <a:rPr lang="en-US" sz="2400" i="1" dirty="0">
                <a:latin typeface="+mj-lt"/>
              </a:rPr>
              <a:t>, need to evaluate teaching experiences that have proved to be successful.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8BE15-1D17-F347-8CF7-2C70C66DC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35AF5-06C4-1648-B857-DF57355A29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C555F8-F53C-EE47-8C5B-D23019E6F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720" y="45720"/>
            <a:ext cx="9039069" cy="6766560"/>
            <a:chOff x="45720" y="45720"/>
            <a:chExt cx="9039069" cy="67665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5E94CAA-8256-1048-BC3B-6B4EAC8C263D}"/>
                </a:ext>
              </a:extLst>
            </p:cNvPr>
            <p:cNvGrpSpPr/>
            <p:nvPr/>
          </p:nvGrpSpPr>
          <p:grpSpPr>
            <a:xfrm>
              <a:off x="45720" y="45720"/>
              <a:ext cx="9039069" cy="6766560"/>
              <a:chOff x="45720" y="45720"/>
              <a:chExt cx="9039069" cy="676656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6FABECD-4409-E34D-8604-A291D2CD9A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5720" y="45720"/>
                <a:ext cx="9039069" cy="6766560"/>
              </a:xfrm>
              <a:prstGeom prst="rect">
                <a:avLst/>
              </a:prstGeom>
              <a:noFill/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83515D9-16BF-F84B-921D-51F6BD0ED7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09728" y="138160"/>
                <a:ext cx="8915400" cy="6583680"/>
              </a:xfrm>
              <a:prstGeom prst="rect">
                <a:avLst/>
              </a:prstGeom>
              <a:noFill/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B6503575-713F-4742-9546-5998091D6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3" y="5989426"/>
              <a:ext cx="1472378" cy="609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9876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04D141F-DD34-614E-80A0-D611D0AEA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Reporting Previous Research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AB4A713-5C58-6445-87C3-9DDD48F5D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latin typeface="+mj-lt"/>
              </a:rPr>
              <a:t>Report or refer to earlier research in the field or refer to terms used in the research area</a:t>
            </a:r>
          </a:p>
          <a:p>
            <a:pPr marL="0" indent="0">
              <a:buNone/>
            </a:pPr>
            <a:r>
              <a:rPr lang="en-US" sz="2800" i="1" dirty="0">
                <a:latin typeface="+mj-lt"/>
              </a:rPr>
              <a:t>    </a:t>
            </a:r>
            <a:r>
              <a:rPr lang="en-US" sz="2400" b="1" i="1" dirty="0">
                <a:latin typeface="+mj-lt"/>
              </a:rPr>
              <a:t>Examples –</a:t>
            </a:r>
          </a:p>
          <a:p>
            <a:r>
              <a:rPr lang="en-US" sz="2000" b="1" i="1" dirty="0">
                <a:latin typeface="+mj-lt"/>
              </a:rPr>
              <a:t>Multiple Intelligences theory </a:t>
            </a:r>
            <a:r>
              <a:rPr lang="en-US" sz="2000" i="1" dirty="0">
                <a:latin typeface="+mj-lt"/>
              </a:rPr>
              <a:t>by Harvard Professor Howard Gardner in 1983 explained that learners possess different intelligences and apply them in more than one way to interpret information, solve problems and create things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(Gardner, 1993).</a:t>
            </a:r>
          </a:p>
          <a:p>
            <a:endParaRPr lang="en-US" sz="2000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US" sz="2000" i="1" dirty="0">
                <a:latin typeface="+mj-lt"/>
              </a:rPr>
              <a:t>Experienced practitioners know that L2 teacher identity formation is a co-constructed, negotiated, and ever-changing process. (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Duff &amp; Uchida, 1997</a:t>
            </a:r>
            <a:r>
              <a:rPr lang="en-US" sz="2000" i="1" dirty="0">
                <a:latin typeface="+mj-lt"/>
              </a:rPr>
              <a:t>) mediated by personal beliefs and socio-cultural factors (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Flores &amp; Day, 2006</a:t>
            </a:r>
            <a:r>
              <a:rPr lang="en-US" sz="2000" i="1" dirty="0">
                <a:latin typeface="+mj-lt"/>
              </a:rPr>
              <a:t>).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8BE15-1D17-F347-8CF7-2C70C66DC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35AF5-06C4-1648-B857-DF57355A29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C555F8-F53C-EE47-8C5B-D23019E6F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720" y="45720"/>
            <a:ext cx="9039069" cy="6766560"/>
            <a:chOff x="45720" y="45720"/>
            <a:chExt cx="9039069" cy="67665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5E94CAA-8256-1048-BC3B-6B4EAC8C263D}"/>
                </a:ext>
              </a:extLst>
            </p:cNvPr>
            <p:cNvGrpSpPr/>
            <p:nvPr/>
          </p:nvGrpSpPr>
          <p:grpSpPr>
            <a:xfrm>
              <a:off x="45720" y="45720"/>
              <a:ext cx="9039069" cy="6766560"/>
              <a:chOff x="45720" y="45720"/>
              <a:chExt cx="9039069" cy="676656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6FABECD-4409-E34D-8604-A291D2CD9A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5720" y="45720"/>
                <a:ext cx="9039069" cy="6766560"/>
              </a:xfrm>
              <a:prstGeom prst="rect">
                <a:avLst/>
              </a:prstGeom>
              <a:noFill/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83515D9-16BF-F84B-921D-51F6BD0ED7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09728" y="138160"/>
                <a:ext cx="8915400" cy="6583680"/>
              </a:xfrm>
              <a:prstGeom prst="rect">
                <a:avLst/>
              </a:prstGeom>
              <a:noFill/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B6503575-713F-4742-9546-5998091D6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3" y="5989426"/>
              <a:ext cx="1472378" cy="609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6482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04D141F-DD34-614E-80A0-D611D0AEA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Gap in the Research </a:t>
            </a:r>
            <a:endParaRPr lang="en-US" sz="4000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AB4A713-5C58-6445-87C3-9DDD48F5D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1442"/>
            <a:ext cx="8229600" cy="4596063"/>
          </a:xfrm>
        </p:spPr>
        <p:txBody>
          <a:bodyPr>
            <a:noAutofit/>
          </a:bodyPr>
          <a:lstStyle/>
          <a:p>
            <a:r>
              <a:rPr lang="en-US" sz="2000" dirty="0">
                <a:latin typeface="+mj-lt"/>
              </a:rPr>
              <a:t>Indicate there’s a lack of knowledge or problem in the field of study</a:t>
            </a:r>
          </a:p>
          <a:p>
            <a:r>
              <a:rPr lang="en-US" sz="2000" dirty="0">
                <a:latin typeface="+mj-lt"/>
              </a:rPr>
              <a:t>Explain this motivated the study.</a:t>
            </a:r>
          </a:p>
          <a:p>
            <a:pPr marL="0" indent="0">
              <a:buNone/>
            </a:pPr>
            <a:r>
              <a:rPr lang="en-US" sz="2000" i="1" dirty="0">
                <a:latin typeface="+mj-lt"/>
              </a:rPr>
              <a:t> </a:t>
            </a:r>
            <a:r>
              <a:rPr lang="en-US" sz="2000" b="1" i="1" dirty="0">
                <a:latin typeface="+mj-lt"/>
              </a:rPr>
              <a:t>    </a:t>
            </a:r>
          </a:p>
          <a:p>
            <a:pPr marL="0" indent="0">
              <a:buNone/>
            </a:pPr>
            <a:r>
              <a:rPr lang="en-US" sz="2000" b="1" i="1" dirty="0">
                <a:latin typeface="+mj-lt"/>
              </a:rPr>
              <a:t>      Examples</a:t>
            </a:r>
          </a:p>
          <a:p>
            <a:r>
              <a:rPr lang="en-US" sz="1800" i="1" dirty="0">
                <a:latin typeface="+mj-lt"/>
              </a:rPr>
              <a:t>While largely studied among L2 teachers, 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language awareness has rarely been examined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800" i="1" dirty="0">
                <a:latin typeface="+mj-lt"/>
              </a:rPr>
              <a:t>among educators of multilingual youth who are not themselves L2 specialists.</a:t>
            </a:r>
          </a:p>
          <a:p>
            <a:r>
              <a:rPr lang="en-US" sz="1800" i="1" dirty="0">
                <a:latin typeface="+mj-lt"/>
              </a:rPr>
              <a:t>Yet, many academic-preparation programs often follow a traditional grammar syllabus, which 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may not make explicit to students </a:t>
            </a:r>
            <a:r>
              <a:rPr lang="en-US" sz="1800" i="1" dirty="0">
                <a:latin typeface="+mj-lt"/>
              </a:rPr>
              <a:t>the way in which particular </a:t>
            </a:r>
            <a:r>
              <a:rPr lang="en-US" sz="1800" i="1" dirty="0" err="1">
                <a:latin typeface="+mj-lt"/>
              </a:rPr>
              <a:t>lexico</a:t>
            </a:r>
            <a:r>
              <a:rPr lang="en-US" sz="1800" i="1" dirty="0">
                <a:latin typeface="+mj-lt"/>
              </a:rPr>
              <a:t>-grammatical structures are used in academic writing to achieve specific purposes.</a:t>
            </a:r>
          </a:p>
          <a:p>
            <a:r>
              <a:rPr lang="en-US" sz="1800" i="1" dirty="0">
                <a:latin typeface="+mj-lt"/>
              </a:rPr>
              <a:t>Writing and conversation with colleagues are useful tools for                                   reflective teaching, but the privileged scientific report format                                   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hinders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800" i="1" dirty="0">
                <a:latin typeface="+mj-lt"/>
              </a:rPr>
              <a:t>the widespread publication of teacher reflections</a:t>
            </a:r>
            <a:r>
              <a:rPr lang="en-US" sz="2000" i="1" dirty="0">
                <a:latin typeface="+mj-lt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8BE15-1D17-F347-8CF7-2C70C66DC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35AF5-06C4-1648-B857-DF57355A29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C555F8-F53C-EE47-8C5B-D23019E6F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91440"/>
            <a:ext cx="9039069" cy="6766560"/>
            <a:chOff x="45720" y="45720"/>
            <a:chExt cx="9039069" cy="67665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5E94CAA-8256-1048-BC3B-6B4EAC8C263D}"/>
                </a:ext>
              </a:extLst>
            </p:cNvPr>
            <p:cNvGrpSpPr/>
            <p:nvPr/>
          </p:nvGrpSpPr>
          <p:grpSpPr>
            <a:xfrm>
              <a:off x="45720" y="45720"/>
              <a:ext cx="9039069" cy="6766560"/>
              <a:chOff x="45720" y="45720"/>
              <a:chExt cx="9039069" cy="676656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6FABECD-4409-E34D-8604-A291D2CD9A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5720" y="45720"/>
                <a:ext cx="9039069" cy="6766560"/>
              </a:xfrm>
              <a:prstGeom prst="rect">
                <a:avLst/>
              </a:prstGeom>
              <a:noFill/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83515D9-16BF-F84B-921D-51F6BD0ED7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09728" y="138160"/>
                <a:ext cx="8915400" cy="6583680"/>
              </a:xfrm>
              <a:prstGeom prst="rect">
                <a:avLst/>
              </a:prstGeom>
              <a:noFill/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B6503575-713F-4742-9546-5998091D6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3" y="5989426"/>
              <a:ext cx="1472378" cy="609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0721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F729F8-D5BC-D241-AE01-72FB9B927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3926"/>
            <a:ext cx="8229600" cy="5546557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Goal –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What is the goal of your session and how will you achieve it?</a:t>
            </a:r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r>
              <a:rPr lang="en-US" sz="2700" dirty="0">
                <a:solidFill>
                  <a:schemeClr val="bg1"/>
                </a:solidFill>
              </a:rPr>
              <a:t>Means 1 – Methods to achieve your goal.</a:t>
            </a:r>
            <a:br>
              <a:rPr lang="en-US" sz="2700" dirty="0">
                <a:solidFill>
                  <a:schemeClr val="bg1"/>
                </a:solidFill>
              </a:rPr>
            </a:br>
            <a:r>
              <a:rPr lang="en-US" sz="2700" dirty="0">
                <a:solidFill>
                  <a:schemeClr val="bg1"/>
                </a:solidFill>
              </a:rPr>
              <a:t>Means 2 – How you will organize the talk or session to achieve your goal.</a:t>
            </a:r>
            <a:br>
              <a:rPr lang="en-US" sz="2700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E7E69-FC60-BE42-9E21-ADF34D5C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35AF5-06C4-1648-B857-DF57355A29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E776C3-0857-0B49-9F7E-053834DF9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720" y="45720"/>
            <a:ext cx="9039069" cy="6766560"/>
            <a:chOff x="45720" y="45720"/>
            <a:chExt cx="9039069" cy="676656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CE11229-5563-AD4C-86FB-416AEF9265CC}"/>
                </a:ext>
              </a:extLst>
            </p:cNvPr>
            <p:cNvGrpSpPr/>
            <p:nvPr/>
          </p:nvGrpSpPr>
          <p:grpSpPr>
            <a:xfrm>
              <a:off x="45720" y="45720"/>
              <a:ext cx="9039069" cy="6766560"/>
              <a:chOff x="45720" y="45720"/>
              <a:chExt cx="9039069" cy="676656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F83CFA6-6209-984A-B625-00CCDBFC99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5720" y="45720"/>
                <a:ext cx="9039069" cy="6766560"/>
              </a:xfrm>
              <a:prstGeom prst="rect">
                <a:avLst/>
              </a:prstGeom>
              <a:noFill/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FF4845A-93FD-B249-AD21-1018028AD6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09728" y="138160"/>
                <a:ext cx="8915400" cy="6583680"/>
              </a:xfrm>
              <a:prstGeom prst="rect">
                <a:avLst/>
              </a:prstGeom>
              <a:noFill/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02996E82-9F52-7645-9125-52FEFCFA8D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3" y="5989426"/>
              <a:ext cx="1472378" cy="609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068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11D4F-5207-744C-8D39-6BB994F0B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3926"/>
            <a:ext cx="8229600" cy="782053"/>
          </a:xfrm>
        </p:spPr>
        <p:txBody>
          <a:bodyPr/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0C459-AD3A-DF40-B912-FB9430D35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706" y="2117558"/>
            <a:ext cx="8037094" cy="4138863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Useful Information While Making Submission</a:t>
            </a:r>
          </a:p>
          <a:p>
            <a:r>
              <a:rPr lang="en-US" sz="2800" dirty="0">
                <a:latin typeface="+mj-lt"/>
              </a:rPr>
              <a:t>Choosing Context, Settings, Focus and Strands</a:t>
            </a:r>
          </a:p>
          <a:p>
            <a:r>
              <a:rPr lang="en-US" sz="2800" dirty="0">
                <a:latin typeface="+mj-lt"/>
              </a:rPr>
              <a:t>Session Types</a:t>
            </a:r>
          </a:p>
          <a:p>
            <a:r>
              <a:rPr lang="en-US" sz="2800" dirty="0">
                <a:latin typeface="+mj-lt"/>
              </a:rPr>
              <a:t>Essential Proposal Components</a:t>
            </a:r>
          </a:p>
          <a:p>
            <a:r>
              <a:rPr lang="en-US" sz="2800" dirty="0">
                <a:latin typeface="+mj-lt"/>
              </a:rPr>
              <a:t>Writing the Abstract and Session Description</a:t>
            </a:r>
          </a:p>
          <a:p>
            <a:r>
              <a:rPr lang="en-US" sz="2800" dirty="0">
                <a:latin typeface="+mj-lt"/>
              </a:rPr>
              <a:t>TESOL Approved Acronyms and Abbreviations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69A9E0-0D8F-2443-BFE8-244B5AC9D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720" y="45720"/>
            <a:ext cx="9039069" cy="6766560"/>
            <a:chOff x="45720" y="45720"/>
            <a:chExt cx="9039069" cy="67665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2D4407-94D3-B442-8C9D-3C6273218AC0}"/>
                </a:ext>
              </a:extLst>
            </p:cNvPr>
            <p:cNvGrpSpPr/>
            <p:nvPr/>
          </p:nvGrpSpPr>
          <p:grpSpPr>
            <a:xfrm>
              <a:off x="45720" y="45720"/>
              <a:ext cx="9039069" cy="6766560"/>
              <a:chOff x="45720" y="45720"/>
              <a:chExt cx="9039069" cy="676656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E628C08-3433-334A-BC38-B999F48116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5720" y="45720"/>
                <a:ext cx="9039069" cy="6766560"/>
              </a:xfrm>
              <a:prstGeom prst="rect">
                <a:avLst/>
              </a:prstGeom>
              <a:noFill/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1A887C2-4756-084A-AD91-35130F2808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09728" y="138160"/>
                <a:ext cx="8915400" cy="6583680"/>
              </a:xfrm>
              <a:prstGeom prst="rect">
                <a:avLst/>
              </a:prstGeom>
              <a:noFill/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9AC8F942-C44B-F74E-B9E5-FDE625A22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3" y="5989426"/>
              <a:ext cx="1472378" cy="609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34DE9F2-EE0F-7346-8CDD-718A1219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5AF5-06C4-1648-B857-DF57355A29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04D141F-DD34-614E-80A0-D611D0AEA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Means 1 – Methods to achieve your goal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AB4A713-5C58-6445-87C3-9DDD48F5D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Explain how you will achieve your goal.</a:t>
            </a:r>
          </a:p>
          <a:p>
            <a:r>
              <a:rPr lang="en-US" sz="2400" dirty="0">
                <a:latin typeface="+mj-lt"/>
              </a:rPr>
              <a:t>Indicate research methods, procedures, plans of action and tasks leading to the goal.</a:t>
            </a:r>
          </a:p>
          <a:p>
            <a:pPr marL="0" indent="0">
              <a:buNone/>
            </a:pPr>
            <a:r>
              <a:rPr lang="en-US" sz="2400" b="1" i="1" dirty="0">
                <a:latin typeface="+mj-lt"/>
              </a:rPr>
              <a:t>      Examples -</a:t>
            </a:r>
            <a:endParaRPr lang="en-US" sz="2000" b="1" i="1" dirty="0">
              <a:latin typeface="+mj-lt"/>
            </a:endParaRPr>
          </a:p>
          <a:p>
            <a:pPr algn="just"/>
            <a:r>
              <a:rPr lang="en-US" sz="2200" i="1" dirty="0">
                <a:latin typeface="+mj-lt"/>
              </a:rPr>
              <a:t>In the project, </a:t>
            </a:r>
            <a:r>
              <a:rPr lang="en-US" sz="22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classes met once a week </a:t>
            </a:r>
            <a:r>
              <a:rPr lang="en-US" sz="2200" i="1" dirty="0">
                <a:latin typeface="+mj-lt"/>
              </a:rPr>
              <a:t>with the majority of instruction and classwork delivered </a:t>
            </a:r>
            <a:r>
              <a:rPr lang="en-US" sz="22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 an online format.</a:t>
            </a:r>
          </a:p>
          <a:p>
            <a:pPr algn="just"/>
            <a:endParaRPr lang="en-US" sz="2200" b="1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just"/>
            <a:r>
              <a:rPr lang="en-US" sz="2200" i="1" dirty="0">
                <a:latin typeface="+mj-lt"/>
              </a:rPr>
              <a:t>This </a:t>
            </a:r>
            <a:r>
              <a:rPr lang="en-US" sz="22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cross-sectional study </a:t>
            </a:r>
            <a:r>
              <a:rPr lang="en-US" sz="2200" i="1" dirty="0">
                <a:latin typeface="+mj-lt"/>
              </a:rPr>
              <a:t>was designed to explore the reflective practices of pre-service teachers (N=10) registered in two mandatory 7-week courses (i.e., Methods of Teaching EFL and EFL Practicum) in a TEFL certificate program</a:t>
            </a:r>
            <a:r>
              <a:rPr lang="en-US" sz="3000" i="1" dirty="0">
                <a:latin typeface="+mj-lt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8BE15-1D17-F347-8CF7-2C70C66DC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35AF5-06C4-1648-B857-DF57355A29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C555F8-F53C-EE47-8C5B-D23019E6F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720" y="45720"/>
            <a:ext cx="9039069" cy="6766560"/>
            <a:chOff x="45720" y="45720"/>
            <a:chExt cx="9039069" cy="67665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5E94CAA-8256-1048-BC3B-6B4EAC8C263D}"/>
                </a:ext>
              </a:extLst>
            </p:cNvPr>
            <p:cNvGrpSpPr/>
            <p:nvPr/>
          </p:nvGrpSpPr>
          <p:grpSpPr>
            <a:xfrm>
              <a:off x="45720" y="45720"/>
              <a:ext cx="9039069" cy="6766560"/>
              <a:chOff x="45720" y="45720"/>
              <a:chExt cx="9039069" cy="676656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6FABECD-4409-E34D-8604-A291D2CD9A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5720" y="45720"/>
                <a:ext cx="9039069" cy="6766560"/>
              </a:xfrm>
              <a:prstGeom prst="rect">
                <a:avLst/>
              </a:prstGeom>
              <a:noFill/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83515D9-16BF-F84B-921D-51F6BD0ED7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09728" y="138160"/>
                <a:ext cx="8915400" cy="6583680"/>
              </a:xfrm>
              <a:prstGeom prst="rect">
                <a:avLst/>
              </a:prstGeom>
              <a:noFill/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B6503575-713F-4742-9546-5998091D6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3" y="5989426"/>
              <a:ext cx="1472378" cy="609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3242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04D141F-DD34-614E-80A0-D611D0AEA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Means 2 – Methods to structure your session</a:t>
            </a:r>
            <a:endParaRPr lang="en-US" sz="2800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AB4A713-5C58-6445-87C3-9DDD48F5D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3790"/>
            <a:ext cx="8229600" cy="4682374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solidFill>
                  <a:srgbClr val="000000"/>
                </a:solidFill>
                <a:latin typeface="+mj-lt"/>
              </a:rPr>
              <a:t>How is the talk organized?</a:t>
            </a:r>
          </a:p>
          <a:p>
            <a:r>
              <a:rPr lang="en-US" sz="2600" dirty="0">
                <a:solidFill>
                  <a:srgbClr val="000000"/>
                </a:solidFill>
                <a:latin typeface="+mj-lt"/>
              </a:rPr>
              <a:t>Include the methods and procedures which structure the actual presentation</a:t>
            </a:r>
            <a:r>
              <a:rPr lang="en-US" sz="2600" b="1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0000"/>
                </a:solidFill>
                <a:latin typeface="+mj-lt"/>
              </a:rPr>
              <a:t>    </a:t>
            </a:r>
            <a:r>
              <a:rPr lang="en-US" sz="2600" b="1" i="1" dirty="0">
                <a:solidFill>
                  <a:srgbClr val="000000"/>
                </a:solidFill>
                <a:latin typeface="+mj-lt"/>
              </a:rPr>
              <a:t>Examples -</a:t>
            </a:r>
          </a:p>
          <a:p>
            <a:r>
              <a:rPr lang="en-US" sz="2600" i="1" dirty="0">
                <a:solidFill>
                  <a:srgbClr val="000000"/>
                </a:solidFill>
                <a:latin typeface="+mj-lt"/>
              </a:rPr>
              <a:t>This colloquium </a:t>
            </a:r>
            <a:r>
              <a:rPr lang="en-US" sz="2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focuses on the sequences of classroom tasks </a:t>
            </a:r>
            <a:r>
              <a:rPr lang="en-US" sz="2600" i="1" dirty="0">
                <a:solidFill>
                  <a:srgbClr val="000000"/>
                </a:solidFill>
                <a:latin typeface="+mj-lt"/>
              </a:rPr>
              <a:t>that recycle vocabulary to promote word retrieval and continued independent vocabulary acquisition</a:t>
            </a:r>
          </a:p>
          <a:p>
            <a:endParaRPr lang="en-US" sz="2600" i="1" dirty="0">
              <a:solidFill>
                <a:srgbClr val="000000"/>
              </a:solidFill>
              <a:latin typeface="+mj-lt"/>
            </a:endParaRPr>
          </a:p>
          <a:p>
            <a:r>
              <a:rPr lang="en-US" sz="2600" i="1" dirty="0">
                <a:latin typeface="+mj-lt"/>
              </a:rPr>
              <a:t>This </a:t>
            </a:r>
            <a:r>
              <a:rPr lang="en-US" sz="2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presentation will briefly review </a:t>
            </a:r>
            <a:r>
              <a:rPr lang="en-US" sz="2600" i="1" dirty="0">
                <a:latin typeface="+mj-lt"/>
              </a:rPr>
              <a:t>research on academic literacies of multilingual writers and </a:t>
            </a:r>
            <a:r>
              <a:rPr lang="en-US" sz="2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report on the main findings </a:t>
            </a:r>
            <a:r>
              <a:rPr lang="en-US" sz="2600" i="1" dirty="0">
                <a:latin typeface="+mj-lt"/>
              </a:rPr>
              <a:t>of a multiple case study with international, generation 1.5, and native-speaking students.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8BE15-1D17-F347-8CF7-2C70C66DC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35AF5-06C4-1648-B857-DF57355A29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C555F8-F53C-EE47-8C5B-D23019E6F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720" y="45720"/>
            <a:ext cx="9039069" cy="6766560"/>
            <a:chOff x="45720" y="45720"/>
            <a:chExt cx="9039069" cy="67665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5E94CAA-8256-1048-BC3B-6B4EAC8C263D}"/>
                </a:ext>
              </a:extLst>
            </p:cNvPr>
            <p:cNvGrpSpPr/>
            <p:nvPr/>
          </p:nvGrpSpPr>
          <p:grpSpPr>
            <a:xfrm>
              <a:off x="45720" y="45720"/>
              <a:ext cx="9039069" cy="6766560"/>
              <a:chOff x="45720" y="45720"/>
              <a:chExt cx="9039069" cy="676656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6FABECD-4409-E34D-8604-A291D2CD9A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5720" y="45720"/>
                <a:ext cx="9039069" cy="6766560"/>
              </a:xfrm>
              <a:prstGeom prst="rect">
                <a:avLst/>
              </a:prstGeom>
              <a:noFill/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83515D9-16BF-F84B-921D-51F6BD0ED7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09728" y="138160"/>
                <a:ext cx="8915400" cy="6583680"/>
              </a:xfrm>
              <a:prstGeom prst="rect">
                <a:avLst/>
              </a:prstGeom>
              <a:noFill/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B6503575-713F-4742-9546-5998091D6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3" y="5989426"/>
              <a:ext cx="1472378" cy="609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8970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04D141F-DD34-614E-80A0-D611D0AEA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Combining Components in Your Session </a:t>
            </a:r>
            <a:br>
              <a:rPr lang="en-US" sz="2800" b="1" dirty="0"/>
            </a:br>
            <a:r>
              <a:rPr lang="en-US" sz="2800" b="1" dirty="0"/>
              <a:t>Description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8BE15-1D17-F347-8CF7-2C70C66DC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35AF5-06C4-1648-B857-DF57355A29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C555F8-F53C-EE47-8C5B-D23019E6F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720" y="45720"/>
            <a:ext cx="9039069" cy="6766560"/>
            <a:chOff x="45720" y="45720"/>
            <a:chExt cx="9039069" cy="67665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5E94CAA-8256-1048-BC3B-6B4EAC8C263D}"/>
                </a:ext>
              </a:extLst>
            </p:cNvPr>
            <p:cNvGrpSpPr/>
            <p:nvPr/>
          </p:nvGrpSpPr>
          <p:grpSpPr>
            <a:xfrm>
              <a:off x="45720" y="45720"/>
              <a:ext cx="9039069" cy="6766560"/>
              <a:chOff x="45720" y="45720"/>
              <a:chExt cx="9039069" cy="676656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6FABECD-4409-E34D-8604-A291D2CD9A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5720" y="45720"/>
                <a:ext cx="9039069" cy="6766560"/>
              </a:xfrm>
              <a:prstGeom prst="rect">
                <a:avLst/>
              </a:prstGeom>
              <a:noFill/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83515D9-16BF-F84B-921D-51F6BD0ED7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09728" y="138160"/>
                <a:ext cx="8915400" cy="6583680"/>
              </a:xfrm>
              <a:prstGeom prst="rect">
                <a:avLst/>
              </a:prstGeom>
              <a:noFill/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B6503575-713F-4742-9546-5998091D6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3" y="5989426"/>
              <a:ext cx="1472378" cy="609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Content Placeholder 17">
            <a:extLst>
              <a:ext uri="{FF2B5EF4-FFF2-40B4-BE49-F238E27FC236}">
                <a16:creationId xmlns:a16="http://schemas.microsoft.com/office/drawing/2014/main" id="{80DE4251-7335-8749-9D41-FA8BB11B6093}"/>
              </a:ext>
            </a:extLst>
          </p:cNvPr>
          <p:cNvSpPr txBox="1">
            <a:spLocks/>
          </p:cNvSpPr>
          <p:nvPr/>
        </p:nvSpPr>
        <p:spPr>
          <a:xfrm>
            <a:off x="457203" y="1491916"/>
            <a:ext cx="8229600" cy="49449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dirty="0">
                <a:latin typeface="+mj-lt"/>
              </a:rPr>
              <a:t>Presenters can follow any of these combinations while writing their proposals. </a:t>
            </a:r>
          </a:p>
          <a:p>
            <a:pPr marL="0" indent="0">
              <a:buNone/>
            </a:pPr>
            <a:r>
              <a:rPr lang="en-US" sz="2900" dirty="0">
                <a:latin typeface="+mj-lt"/>
              </a:rPr>
              <a:t>      </a:t>
            </a:r>
          </a:p>
          <a:p>
            <a:pPr marL="0" indent="0">
              <a:buNone/>
            </a:pPr>
            <a:r>
              <a:rPr lang="en-US" sz="2900" dirty="0">
                <a:latin typeface="+mj-lt"/>
              </a:rPr>
              <a:t>      </a:t>
            </a:r>
            <a:r>
              <a:rPr lang="en-US" sz="2900" b="1" dirty="0">
                <a:latin typeface="+mj-lt"/>
              </a:rPr>
              <a:t>Territory + Research</a:t>
            </a:r>
          </a:p>
          <a:p>
            <a:r>
              <a:rPr lang="en-US" sz="2900" i="1" dirty="0">
                <a:latin typeface="+mj-lt"/>
              </a:rPr>
              <a:t>Research suggests that students will not gain </a:t>
            </a:r>
            <a:r>
              <a:rPr lang="en-US" sz="29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university academic language proficiency</a:t>
            </a:r>
            <a:r>
              <a:rPr lang="en-US" sz="2900" i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900" i="1" dirty="0">
                <a:latin typeface="+mj-lt"/>
              </a:rPr>
              <a:t>through incidental learning alone; intentional learning is required </a:t>
            </a:r>
            <a:r>
              <a:rPr lang="en-US" sz="29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(Schmidt, 1993; Schmitt, 2008).</a:t>
            </a:r>
          </a:p>
          <a:p>
            <a:pPr marL="0" indent="0">
              <a:buNone/>
            </a:pPr>
            <a:r>
              <a:rPr lang="en-US" sz="29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 </a:t>
            </a:r>
          </a:p>
          <a:p>
            <a:pPr marL="0" indent="0">
              <a:buNone/>
            </a:pPr>
            <a:r>
              <a:rPr lang="en-US" sz="29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</a:t>
            </a:r>
            <a:r>
              <a:rPr lang="en-US" sz="2900" b="1" dirty="0">
                <a:latin typeface="+mj-lt"/>
              </a:rPr>
              <a:t>Research + Gap + Means</a:t>
            </a:r>
          </a:p>
          <a:p>
            <a:r>
              <a:rPr lang="en-US" sz="2900" i="1" dirty="0">
                <a:latin typeface="+mj-lt"/>
              </a:rPr>
              <a:t>However, developing </a:t>
            </a:r>
            <a:r>
              <a:rPr lang="en-US" sz="29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AWL-based classroom activities </a:t>
            </a:r>
            <a:r>
              <a:rPr lang="en-US" sz="2900" i="1" dirty="0">
                <a:latin typeface="+mj-lt"/>
              </a:rPr>
              <a:t>that employ lexically-oriented approaches and </a:t>
            </a:r>
            <a:r>
              <a:rPr lang="en-US" sz="29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promote independence in vocabulary </a:t>
            </a:r>
            <a:r>
              <a:rPr lang="en-US" sz="2900" i="1" dirty="0">
                <a:latin typeface="+mj-lt"/>
              </a:rPr>
              <a:t>learning does not guarantee that students’ access and use targeted words once the class is over.  This colloquium focuses on sequences of classroom tasks that </a:t>
            </a:r>
            <a:r>
              <a:rPr lang="en-US" sz="29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recycle vocabulary </a:t>
            </a:r>
            <a:r>
              <a:rPr lang="en-US" sz="2900" i="1" dirty="0">
                <a:latin typeface="+mj-lt"/>
              </a:rPr>
              <a:t>to promote </a:t>
            </a:r>
            <a:r>
              <a:rPr lang="en-US" sz="29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word retrieval </a:t>
            </a:r>
            <a:r>
              <a:rPr lang="en-US" sz="2900" i="1" dirty="0">
                <a:latin typeface="+mj-lt"/>
              </a:rPr>
              <a:t>and continued independent vocabulary acquisition.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767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04D141F-DD34-614E-80A0-D611D0AEA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Outcomes - Research based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8BE15-1D17-F347-8CF7-2C70C66DC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35AF5-06C4-1648-B857-DF57355A29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C555F8-F53C-EE47-8C5B-D23019E6F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720" y="45720"/>
            <a:ext cx="9039069" cy="6766560"/>
            <a:chOff x="45720" y="45720"/>
            <a:chExt cx="9039069" cy="67665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5E94CAA-8256-1048-BC3B-6B4EAC8C263D}"/>
                </a:ext>
              </a:extLst>
            </p:cNvPr>
            <p:cNvGrpSpPr/>
            <p:nvPr/>
          </p:nvGrpSpPr>
          <p:grpSpPr>
            <a:xfrm>
              <a:off x="45720" y="45720"/>
              <a:ext cx="9039069" cy="6766560"/>
              <a:chOff x="45720" y="45720"/>
              <a:chExt cx="9039069" cy="676656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6FABECD-4409-E34D-8604-A291D2CD9A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5720" y="45720"/>
                <a:ext cx="9039069" cy="6766560"/>
              </a:xfrm>
              <a:prstGeom prst="rect">
                <a:avLst/>
              </a:prstGeom>
              <a:noFill/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83515D9-16BF-F84B-921D-51F6BD0ED7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09728" y="138160"/>
                <a:ext cx="8915400" cy="6583680"/>
              </a:xfrm>
              <a:prstGeom prst="rect">
                <a:avLst/>
              </a:prstGeom>
              <a:noFill/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B6503575-713F-4742-9546-5998091D6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3" y="5989426"/>
              <a:ext cx="1472378" cy="609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Content Placeholder 17">
            <a:extLst>
              <a:ext uri="{FF2B5EF4-FFF2-40B4-BE49-F238E27FC236}">
                <a16:creationId xmlns:a16="http://schemas.microsoft.com/office/drawing/2014/main" id="{80DE4251-7335-8749-9D41-FA8BB11B6093}"/>
              </a:ext>
            </a:extLst>
          </p:cNvPr>
          <p:cNvSpPr txBox="1">
            <a:spLocks/>
          </p:cNvSpPr>
          <p:nvPr/>
        </p:nvSpPr>
        <p:spPr>
          <a:xfrm>
            <a:off x="457203" y="1840832"/>
            <a:ext cx="8229600" cy="3222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j-lt"/>
              </a:rPr>
              <a:t>Describe anticipated results, findings or achievements of the study.</a:t>
            </a:r>
          </a:p>
          <a:p>
            <a:pPr marL="0" indent="0">
              <a:buNone/>
            </a:pPr>
            <a:r>
              <a:rPr lang="en-US" sz="2400" i="1" dirty="0">
                <a:latin typeface="+mj-lt"/>
              </a:rPr>
              <a:t>      </a:t>
            </a:r>
            <a:r>
              <a:rPr lang="en-US" sz="2400" b="1" i="1" dirty="0">
                <a:latin typeface="+mj-lt"/>
              </a:rPr>
              <a:t>Examples - </a:t>
            </a:r>
          </a:p>
          <a:p>
            <a:r>
              <a:rPr lang="en-US" sz="2000" i="1" dirty="0">
                <a:latin typeface="+mj-lt"/>
              </a:rPr>
              <a:t>Results indicate that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by the end of the course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PSTs are actually able to imagine</a:t>
            </a:r>
            <a:r>
              <a:rPr lang="en-US" sz="2000" b="1" i="1" dirty="0">
                <a:latin typeface="+mj-lt"/>
              </a:rPr>
              <a:t> </a:t>
            </a:r>
            <a:r>
              <a:rPr lang="en-US" sz="2000" i="1" dirty="0">
                <a:latin typeface="+mj-lt"/>
              </a:rPr>
              <a:t>themselves as L2 professionals.</a:t>
            </a:r>
          </a:p>
          <a:p>
            <a:pPr marL="0" indent="0">
              <a:buNone/>
            </a:pPr>
            <a:endParaRPr lang="en-US" sz="2000" i="1" dirty="0">
              <a:latin typeface="+mj-lt"/>
            </a:endParaRPr>
          </a:p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This study contributes </a:t>
            </a:r>
            <a:r>
              <a:rPr lang="en-US" sz="2000" dirty="0">
                <a:latin typeface="+mj-lt"/>
              </a:rPr>
              <a:t>to the field in different ways.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First,</a:t>
            </a:r>
            <a:r>
              <a:rPr lang="en-US" sz="2000" dirty="0">
                <a:latin typeface="+mj-lt"/>
              </a:rPr>
              <a:t> it provides evidence that…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Second,</a:t>
            </a:r>
            <a:r>
              <a:rPr lang="en-US" sz="2000" dirty="0">
                <a:latin typeface="+mj-lt"/>
              </a:rPr>
              <a:t> it describes what strategies…</a:t>
            </a:r>
          </a:p>
        </p:txBody>
      </p:sp>
    </p:spTree>
    <p:extLst>
      <p:ext uri="{BB962C8B-B14F-4D97-AF65-F5344CB8AC3E}">
        <p14:creationId xmlns:p14="http://schemas.microsoft.com/office/powerpoint/2010/main" val="3249934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04D141F-DD34-614E-80A0-D611D0AEA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0394"/>
          </a:xfrm>
        </p:spPr>
        <p:txBody>
          <a:bodyPr>
            <a:normAutofit/>
          </a:bodyPr>
          <a:lstStyle/>
          <a:p>
            <a:r>
              <a:rPr lang="en-US" sz="4000" b="1" dirty="0"/>
              <a:t>Outcomes – Theory based</a:t>
            </a:r>
            <a:endParaRPr lang="en-US" sz="4000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AB4A713-5C58-6445-87C3-9DDD48F5D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5348"/>
            <a:ext cx="8229600" cy="485081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Explain the intended or projected outcomes. </a:t>
            </a:r>
          </a:p>
          <a:p>
            <a:r>
              <a:rPr lang="en-US" sz="2400" dirty="0">
                <a:latin typeface="+mj-lt"/>
              </a:rPr>
              <a:t>Show their real-world utility to educators, students, or other stakeholders.</a:t>
            </a:r>
          </a:p>
          <a:p>
            <a:pPr marL="0" indent="0">
              <a:buNone/>
            </a:pPr>
            <a:r>
              <a:rPr lang="en-US" sz="2400" i="1" dirty="0">
                <a:latin typeface="+mj-lt"/>
              </a:rPr>
              <a:t>      </a:t>
            </a:r>
            <a:r>
              <a:rPr lang="en-US" sz="2400" b="1" i="1" dirty="0">
                <a:latin typeface="+mj-lt"/>
              </a:rPr>
              <a:t>Examples - </a:t>
            </a:r>
          </a:p>
          <a:p>
            <a:r>
              <a:rPr lang="en-US" sz="2400" i="1" dirty="0">
                <a:latin typeface="+mj-lt"/>
              </a:rPr>
              <a:t>In addition,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these results provide insight into the importance of English </a:t>
            </a:r>
            <a:r>
              <a:rPr lang="en-US" sz="2400" i="1" dirty="0">
                <a:latin typeface="+mj-lt"/>
              </a:rPr>
              <a:t>language ability in these same classroom roles.</a:t>
            </a:r>
          </a:p>
          <a:p>
            <a:endParaRPr lang="en-US" sz="2400" i="1" dirty="0">
              <a:latin typeface="+mj-lt"/>
            </a:endParaRPr>
          </a:p>
          <a:p>
            <a:r>
              <a:rPr lang="en-US" sz="2400" i="1" dirty="0">
                <a:latin typeface="+mj-lt"/>
              </a:rPr>
              <a:t>We end our colloquium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with a call for more forums                                       </a:t>
            </a:r>
            <a:r>
              <a:rPr lang="en-US" sz="2400" i="1" dirty="0">
                <a:latin typeface="+mj-lt"/>
              </a:rPr>
              <a:t>in widely-distributed publications for sharing                                      classroom practices and results of reflective teaching</a:t>
            </a:r>
            <a:endParaRPr lang="en-US" sz="24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8BE15-1D17-F347-8CF7-2C70C66DC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35AF5-06C4-1648-B857-DF57355A29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C555F8-F53C-EE47-8C5B-D23019E6F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720" y="45720"/>
            <a:ext cx="9039069" cy="6766560"/>
            <a:chOff x="45720" y="45720"/>
            <a:chExt cx="9039069" cy="67665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5E94CAA-8256-1048-BC3B-6B4EAC8C263D}"/>
                </a:ext>
              </a:extLst>
            </p:cNvPr>
            <p:cNvGrpSpPr/>
            <p:nvPr/>
          </p:nvGrpSpPr>
          <p:grpSpPr>
            <a:xfrm>
              <a:off x="45720" y="45720"/>
              <a:ext cx="9039069" cy="6766560"/>
              <a:chOff x="45720" y="45720"/>
              <a:chExt cx="9039069" cy="676656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6FABECD-4409-E34D-8604-A291D2CD9A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5720" y="45720"/>
                <a:ext cx="9039069" cy="6766560"/>
              </a:xfrm>
              <a:prstGeom prst="rect">
                <a:avLst/>
              </a:prstGeom>
              <a:noFill/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83515D9-16BF-F84B-921D-51F6BD0ED7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09728" y="138160"/>
                <a:ext cx="8915400" cy="6583680"/>
              </a:xfrm>
              <a:prstGeom prst="rect">
                <a:avLst/>
              </a:prstGeom>
              <a:noFill/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B6503575-713F-4742-9546-5998091D6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3" y="5989426"/>
              <a:ext cx="1472378" cy="609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3554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04D141F-DD34-614E-80A0-D611D0AEA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Attendee Benefits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AB4A713-5C58-6445-87C3-9DDD48F5D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latin typeface="+mj-lt"/>
              </a:rPr>
              <a:t>Explain the intended or projected outcomes for the audience.</a:t>
            </a:r>
          </a:p>
          <a:p>
            <a:pPr marL="0" indent="0">
              <a:buNone/>
            </a:pPr>
            <a:r>
              <a:rPr lang="en-US" sz="2800" i="1" dirty="0">
                <a:latin typeface="+mj-lt"/>
              </a:rPr>
              <a:t>     </a:t>
            </a:r>
            <a:r>
              <a:rPr lang="en-US" sz="2400" b="1" i="1" dirty="0">
                <a:latin typeface="+mj-lt"/>
              </a:rPr>
              <a:t>Examples - </a:t>
            </a:r>
            <a:endParaRPr lang="en-US" sz="2800" b="1" i="1" dirty="0">
              <a:latin typeface="+mj-lt"/>
            </a:endParaRPr>
          </a:p>
          <a:p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Participants will leave with handouts that detail resources</a:t>
            </a:r>
            <a:r>
              <a:rPr lang="en-US" sz="2400" i="1" dirty="0">
                <a:latin typeface="+mj-lt"/>
              </a:rPr>
              <a:t>, key features, sample texts and pedagogical applications to adapt to various classroom contexts.</a:t>
            </a:r>
          </a:p>
          <a:p>
            <a:endParaRPr lang="en-US" sz="2400" i="1" dirty="0">
              <a:latin typeface="+mj-lt"/>
            </a:endParaRPr>
          </a:p>
          <a:p>
            <a:r>
              <a:rPr lang="en-US" sz="2400" i="1" dirty="0">
                <a:latin typeface="+mj-lt"/>
              </a:rPr>
              <a:t>Presenters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offer rationales </a:t>
            </a:r>
            <a:r>
              <a:rPr lang="en-US" sz="2400" i="1" dirty="0">
                <a:latin typeface="+mj-lt"/>
              </a:rPr>
              <a:t>for choices made and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provide handouts outlining pertinent steps, tips, and caveats</a:t>
            </a:r>
            <a:r>
              <a:rPr lang="en-US" sz="2400" i="1" dirty="0">
                <a:latin typeface="+mj-lt"/>
              </a:rPr>
              <a:t> in order to inform teachers’ classroom practices.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8BE15-1D17-F347-8CF7-2C70C66DC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35AF5-06C4-1648-B857-DF57355A29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C555F8-F53C-EE47-8C5B-D23019E6F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720" y="45720"/>
            <a:ext cx="9039069" cy="6766560"/>
            <a:chOff x="45720" y="45720"/>
            <a:chExt cx="9039069" cy="67665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5E94CAA-8256-1048-BC3B-6B4EAC8C263D}"/>
                </a:ext>
              </a:extLst>
            </p:cNvPr>
            <p:cNvGrpSpPr/>
            <p:nvPr/>
          </p:nvGrpSpPr>
          <p:grpSpPr>
            <a:xfrm>
              <a:off x="45720" y="45720"/>
              <a:ext cx="9039069" cy="6766560"/>
              <a:chOff x="45720" y="45720"/>
              <a:chExt cx="9039069" cy="676656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6FABECD-4409-E34D-8604-A291D2CD9A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5720" y="45720"/>
                <a:ext cx="9039069" cy="6766560"/>
              </a:xfrm>
              <a:prstGeom prst="rect">
                <a:avLst/>
              </a:prstGeom>
              <a:noFill/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83515D9-16BF-F84B-921D-51F6BD0ED7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09728" y="138160"/>
                <a:ext cx="8915400" cy="6583680"/>
              </a:xfrm>
              <a:prstGeom prst="rect">
                <a:avLst/>
              </a:prstGeom>
              <a:noFill/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B6503575-713F-4742-9546-5998091D6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3" y="5989426"/>
              <a:ext cx="1472378" cy="609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3101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2114D-4BEA-CB40-8812-4F193C6A2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Summary of Proposal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0748C-843E-8A4C-94CD-B778E6371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7831" y="1600201"/>
            <a:ext cx="4138863" cy="4126832"/>
          </a:xfrm>
        </p:spPr>
        <p:txBody>
          <a:bodyPr>
            <a:noAutofit/>
          </a:bodyPr>
          <a:lstStyle/>
          <a:p>
            <a:pPr marL="596646" indent="-514350">
              <a:buFont typeface="+mj-lt"/>
              <a:buAutoNum type="arabicParenR"/>
            </a:pPr>
            <a:r>
              <a:rPr lang="en-US" sz="2400" b="1" dirty="0">
                <a:latin typeface="+mj-lt"/>
              </a:rPr>
              <a:t>     Territory</a:t>
            </a:r>
          </a:p>
          <a:p>
            <a:pPr marL="870966" lvl="1" indent="-514350"/>
            <a:r>
              <a:rPr lang="en-US" dirty="0">
                <a:latin typeface="+mj-lt"/>
              </a:rPr>
              <a:t>Where (physical/ theoretical)</a:t>
            </a:r>
          </a:p>
          <a:p>
            <a:pPr marL="596646" indent="-514350">
              <a:buFont typeface="+mj-lt"/>
              <a:buAutoNum type="arabicParenR"/>
            </a:pPr>
            <a:r>
              <a:rPr lang="en-US" sz="2400" b="1" dirty="0">
                <a:latin typeface="+mj-lt"/>
              </a:rPr>
              <a:t>Reporting Previous Research</a:t>
            </a:r>
          </a:p>
          <a:p>
            <a:pPr marL="870966" lvl="1" indent="-514350"/>
            <a:r>
              <a:rPr lang="en-US" dirty="0">
                <a:latin typeface="+mj-lt"/>
              </a:rPr>
              <a:t>Relevance via citations</a:t>
            </a:r>
          </a:p>
          <a:p>
            <a:pPr marL="596646" indent="-514350">
              <a:buFont typeface="+mj-lt"/>
              <a:buAutoNum type="arabicParenR"/>
            </a:pPr>
            <a:r>
              <a:rPr lang="en-US" sz="2400" b="1" dirty="0">
                <a:latin typeface="+mj-lt"/>
              </a:rPr>
              <a:t>Gap</a:t>
            </a:r>
          </a:p>
          <a:p>
            <a:pPr marL="870966" lvl="1" indent="-514350"/>
            <a:r>
              <a:rPr lang="en-US" dirty="0">
                <a:latin typeface="+mj-lt"/>
              </a:rPr>
              <a:t>What we need to know</a:t>
            </a:r>
          </a:p>
          <a:p>
            <a:pPr marL="596646" indent="-514350">
              <a:buFont typeface="+mj-lt"/>
              <a:buAutoNum type="arabicParenR"/>
            </a:pPr>
            <a:r>
              <a:rPr lang="en-US" sz="2400" b="1" dirty="0">
                <a:latin typeface="+mj-lt"/>
              </a:rPr>
              <a:t>Goal</a:t>
            </a:r>
          </a:p>
          <a:p>
            <a:pPr marL="870966" lvl="1" indent="-514350"/>
            <a:r>
              <a:rPr lang="en-US" dirty="0">
                <a:latin typeface="+mj-lt"/>
              </a:rPr>
              <a:t>What we will do</a:t>
            </a:r>
            <a:endParaRPr lang="en-US" sz="2000" dirty="0"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EF75F-A1CF-0843-ADD3-E75A3C0C4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62926"/>
          </a:xfrm>
        </p:spPr>
        <p:txBody>
          <a:bodyPr>
            <a:normAutofit lnSpcReduction="10000"/>
          </a:bodyPr>
          <a:lstStyle/>
          <a:p>
            <a:pPr marL="596646" indent="-514350">
              <a:buFont typeface="+mj-lt"/>
              <a:buAutoNum type="arabicParenR" startAt="5"/>
            </a:pPr>
            <a:r>
              <a:rPr lang="en-US" sz="2400" b="1" dirty="0">
                <a:latin typeface="+mj-lt"/>
              </a:rPr>
              <a:t>    Means 1</a:t>
            </a:r>
          </a:p>
          <a:p>
            <a:pPr marL="870966" lvl="1" indent="-514350"/>
            <a:r>
              <a:rPr lang="en-US" dirty="0">
                <a:latin typeface="+mj-lt"/>
              </a:rPr>
              <a:t>How we will achieve this</a:t>
            </a:r>
          </a:p>
          <a:p>
            <a:pPr marL="596646" indent="-514350">
              <a:buFont typeface="+mj-lt"/>
              <a:buAutoNum type="arabicParenR" startAt="6"/>
            </a:pPr>
            <a:r>
              <a:rPr lang="en-US" sz="2400" b="1" dirty="0">
                <a:latin typeface="+mj-lt"/>
              </a:rPr>
              <a:t>Means 2</a:t>
            </a:r>
          </a:p>
          <a:p>
            <a:pPr marL="870966" lvl="1" indent="-514350"/>
            <a:r>
              <a:rPr lang="en-US" dirty="0">
                <a:latin typeface="+mj-lt"/>
              </a:rPr>
              <a:t>How the talk is organized</a:t>
            </a:r>
          </a:p>
          <a:p>
            <a:pPr marL="596646" indent="-514350">
              <a:buFont typeface="+mj-lt"/>
              <a:buAutoNum type="arabicParenR" startAt="6"/>
            </a:pPr>
            <a:r>
              <a:rPr lang="en-US" sz="2400" b="1" dirty="0">
                <a:latin typeface="+mj-lt"/>
              </a:rPr>
              <a:t>Outcomes</a:t>
            </a:r>
          </a:p>
          <a:p>
            <a:pPr marL="870966" lvl="1" indent="-514350"/>
            <a:r>
              <a:rPr lang="en-US" dirty="0">
                <a:latin typeface="+mj-lt"/>
              </a:rPr>
              <a:t>The findings</a:t>
            </a:r>
          </a:p>
          <a:p>
            <a:pPr marL="596646" indent="-514350">
              <a:buFont typeface="+mj-lt"/>
              <a:buAutoNum type="arabicParenR" startAt="6"/>
            </a:pPr>
            <a:r>
              <a:rPr lang="en-US" sz="2400" b="1" dirty="0">
                <a:latin typeface="+mj-lt"/>
              </a:rPr>
              <a:t>Benefits</a:t>
            </a:r>
          </a:p>
          <a:p>
            <a:pPr marL="870966" lvl="1" indent="-514350"/>
            <a:r>
              <a:rPr lang="en-US" dirty="0">
                <a:latin typeface="+mj-lt"/>
              </a:rPr>
              <a:t>What attendees gain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D4421-D122-9E4A-9716-1420E811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5AF5-06C4-1648-B857-DF57355A29ED}" type="slidenum">
              <a:rPr lang="en-US" smtClean="0"/>
              <a:t>26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85B2BE-BDF9-4D49-9987-7048B2DA6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6253"/>
            <a:ext cx="9039069" cy="6761747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7BEEA4-AEC9-D046-8AFD-4931D2AFE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728" y="138160"/>
            <a:ext cx="8915400" cy="6583680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0C34A4F-D3E7-CB46-9265-339BC40EF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5835316"/>
            <a:ext cx="1472378" cy="67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19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04D141F-DD34-614E-80A0-D611D0AEA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Reflect</a:t>
            </a:r>
            <a:br>
              <a:rPr lang="en-US" b="1" dirty="0"/>
            </a:br>
            <a:r>
              <a:rPr lang="en-US" sz="1800" b="1" dirty="0"/>
              <a:t>Please reflect on the following questions before making the final submission.</a:t>
            </a:r>
            <a:endParaRPr lang="en-US" b="1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AB4A713-5C58-6445-87C3-9DDD48F5D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800" dirty="0">
                <a:latin typeface="+mj-lt"/>
              </a:rPr>
              <a:t>Did I show that I was knowledgeable?</a:t>
            </a:r>
          </a:p>
          <a:p>
            <a:pPr>
              <a:spcAft>
                <a:spcPts val="1800"/>
              </a:spcAft>
            </a:pPr>
            <a:r>
              <a:rPr lang="en-US" sz="2800" dirty="0">
                <a:latin typeface="+mj-lt"/>
              </a:rPr>
              <a:t>Did I report some previous work?</a:t>
            </a:r>
          </a:p>
          <a:p>
            <a:pPr>
              <a:spcAft>
                <a:spcPts val="1800"/>
              </a:spcAft>
            </a:pPr>
            <a:r>
              <a:rPr lang="en-US" sz="2800" dirty="0">
                <a:latin typeface="+mj-lt"/>
              </a:rPr>
              <a:t>Did I explain step by step what I want to discuss?</a:t>
            </a:r>
          </a:p>
          <a:p>
            <a:pPr>
              <a:spcAft>
                <a:spcPts val="1800"/>
              </a:spcAft>
            </a:pPr>
            <a:r>
              <a:rPr lang="en-US" sz="2800" dirty="0">
                <a:latin typeface="+mj-lt"/>
              </a:rPr>
              <a:t>Did I explicitly present the outcomes/findings?</a:t>
            </a:r>
          </a:p>
          <a:p>
            <a:pPr>
              <a:spcAft>
                <a:spcPts val="1800"/>
              </a:spcAft>
            </a:pPr>
            <a:r>
              <a:rPr lang="en-US" sz="2800" dirty="0">
                <a:latin typeface="+mj-lt"/>
              </a:rPr>
              <a:t>Did I show how my idea is relevant to a larger audience?</a:t>
            </a:r>
          </a:p>
          <a:p>
            <a:pPr>
              <a:spcAft>
                <a:spcPts val="18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8BE15-1D17-F347-8CF7-2C70C66DC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35AF5-06C4-1648-B857-DF57355A29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C555F8-F53C-EE47-8C5B-D23019E6F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720" y="45720"/>
            <a:ext cx="9039069" cy="6766560"/>
            <a:chOff x="45720" y="45720"/>
            <a:chExt cx="9039069" cy="67665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5E94CAA-8256-1048-BC3B-6B4EAC8C263D}"/>
                </a:ext>
              </a:extLst>
            </p:cNvPr>
            <p:cNvGrpSpPr/>
            <p:nvPr/>
          </p:nvGrpSpPr>
          <p:grpSpPr>
            <a:xfrm>
              <a:off x="45720" y="45720"/>
              <a:ext cx="9039069" cy="6766560"/>
              <a:chOff x="45720" y="45720"/>
              <a:chExt cx="9039069" cy="676656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6FABECD-4409-E34D-8604-A291D2CD9A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5720" y="45720"/>
                <a:ext cx="9039069" cy="6766560"/>
              </a:xfrm>
              <a:prstGeom prst="rect">
                <a:avLst/>
              </a:prstGeom>
              <a:noFill/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83515D9-16BF-F84B-921D-51F6BD0ED7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09728" y="138160"/>
                <a:ext cx="8915400" cy="6583680"/>
              </a:xfrm>
              <a:prstGeom prst="rect">
                <a:avLst/>
              </a:prstGeom>
              <a:noFill/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B6503575-713F-4742-9546-5998091D6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3" y="5989426"/>
              <a:ext cx="1472378" cy="609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6157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2114D-4BEA-CB40-8812-4F193C6A2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TESOL Approved Acronyms and Abbreviations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0748C-843E-8A4C-94CD-B778E6371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7832" y="1600201"/>
            <a:ext cx="3797968" cy="41268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L1 – First Language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L2  - Second Language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CALL – Computer Assisted Language Learning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CBI – Content-based Instruction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CLIL – Content and Language Integrated Learning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EAP – English for Academic Purposes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EFL – English as a Foreign Language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EL – English Learner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EIL – English as an International language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ELL – English Language Learner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EF75F-A1CF-0843-ADD3-E75A3C0C4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6292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ELT – English Language Teaching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ESL – English as a Second Language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ESOL – English for Speakers of Other Languages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ESP - English for Specific Purposes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IEP – Intensive English Program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ITA – International Teaching Assistants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NNEST – Nonnative English Speakers in TESOL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SLA – Second Language Acquisition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TESOL – Teaching/Teachers of English to Speakers of Other Languages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TEFL – Teaching/Training of English as a Foreign language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D4421-D122-9E4A-9716-1420E811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5AF5-06C4-1648-B857-DF57355A29ED}" type="slidenum">
              <a:rPr lang="en-US" smtClean="0"/>
              <a:t>28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85B2BE-BDF9-4D49-9987-7048B2DA6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" y="45720"/>
            <a:ext cx="9039069" cy="676656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7BEEA4-AEC9-D046-8AFD-4931D2AFE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728" y="138160"/>
            <a:ext cx="8915400" cy="6583680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0C34A4F-D3E7-CB46-9265-339BC40EF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5835316"/>
            <a:ext cx="1472378" cy="67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138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F729F8-D5BC-D241-AE01-72FB9B927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58" y="1788647"/>
            <a:ext cx="8577072" cy="21537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E7E69-FC60-BE42-9E21-ADF34D5C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35AF5-06C4-1648-B857-DF57355A29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E776C3-0857-0B49-9F7E-053834DF9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720" y="45720"/>
            <a:ext cx="9039069" cy="6766560"/>
            <a:chOff x="45720" y="45720"/>
            <a:chExt cx="9039069" cy="676656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CE11229-5563-AD4C-86FB-416AEF9265CC}"/>
                </a:ext>
              </a:extLst>
            </p:cNvPr>
            <p:cNvGrpSpPr/>
            <p:nvPr/>
          </p:nvGrpSpPr>
          <p:grpSpPr>
            <a:xfrm>
              <a:off x="45720" y="45720"/>
              <a:ext cx="9039069" cy="6766560"/>
              <a:chOff x="45720" y="45720"/>
              <a:chExt cx="9039069" cy="676656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F83CFA6-6209-984A-B625-00CCDBFC99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5720" y="45720"/>
                <a:ext cx="9039069" cy="6766560"/>
              </a:xfrm>
              <a:prstGeom prst="rect">
                <a:avLst/>
              </a:prstGeom>
              <a:noFill/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FF4845A-93FD-B249-AD21-1018028AD6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09728" y="138160"/>
                <a:ext cx="8915400" cy="6583680"/>
              </a:xfrm>
              <a:prstGeom prst="rect">
                <a:avLst/>
              </a:prstGeom>
              <a:noFill/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02996E82-9F52-7645-9125-52FEFCFA8D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3" y="5989426"/>
              <a:ext cx="1472378" cy="609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0178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F729F8-D5BC-D241-AE01-72FB9B927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79883"/>
            <a:ext cx="8229600" cy="357337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Useful Information While Making Submission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Title, Checklist for Proposal Rubric, and Factors Disqualifying Proposal</a:t>
            </a:r>
            <a:br>
              <a:rPr lang="en-US" sz="3100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E7E69-FC60-BE42-9E21-ADF34D5C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5AF5-06C4-1648-B857-DF57355A29ED}" type="slidenum">
              <a:rPr lang="en-US" smtClean="0"/>
              <a:t>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E776C3-0857-0B49-9F7E-053834DF9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720" y="45720"/>
            <a:ext cx="9039069" cy="6766560"/>
            <a:chOff x="45720" y="45720"/>
            <a:chExt cx="9039069" cy="676656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CE11229-5563-AD4C-86FB-416AEF9265CC}"/>
                </a:ext>
              </a:extLst>
            </p:cNvPr>
            <p:cNvGrpSpPr/>
            <p:nvPr/>
          </p:nvGrpSpPr>
          <p:grpSpPr>
            <a:xfrm>
              <a:off x="45720" y="45720"/>
              <a:ext cx="9039069" cy="6766560"/>
              <a:chOff x="45720" y="45720"/>
              <a:chExt cx="9039069" cy="676656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F83CFA6-6209-984A-B625-00CCDBFC99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5720" y="45720"/>
                <a:ext cx="9039069" cy="6766560"/>
              </a:xfrm>
              <a:prstGeom prst="rect">
                <a:avLst/>
              </a:prstGeom>
              <a:noFill/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FF4845A-93FD-B249-AD21-1018028AD6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09728" y="138160"/>
                <a:ext cx="8915400" cy="6583680"/>
              </a:xfrm>
              <a:prstGeom prst="rect">
                <a:avLst/>
              </a:prstGeom>
              <a:noFill/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02996E82-9F52-7645-9125-52FEFCFA8D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3" y="5989426"/>
              <a:ext cx="1472378" cy="609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1919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11D4F-5207-744C-8D39-6BB994F0B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Title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0C459-AD3A-DF40-B912-FB9430D35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3495"/>
            <a:ext cx="8506326" cy="403266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latin typeface="+mj-lt"/>
              </a:rPr>
              <a:t>Keep your title to 10 words maximum.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+mj-lt"/>
              </a:rPr>
              <a:t>Don’t use question marks or exclamation marks.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+mj-lt"/>
              </a:rPr>
              <a:t>The first letter of Verbs, Nouns, Adjectives, Adverbs and Pronouns must be capitalized.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+mj-lt"/>
              </a:rPr>
              <a:t>Lower case must be used for conjunctions, articles and prepositions of fewer than four letters.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69A9E0-0D8F-2443-BFE8-244B5AC9D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720" y="45720"/>
            <a:ext cx="9039069" cy="6766560"/>
            <a:chOff x="45720" y="45720"/>
            <a:chExt cx="9039069" cy="67665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2D4407-94D3-B442-8C9D-3C6273218AC0}"/>
                </a:ext>
              </a:extLst>
            </p:cNvPr>
            <p:cNvGrpSpPr/>
            <p:nvPr/>
          </p:nvGrpSpPr>
          <p:grpSpPr>
            <a:xfrm>
              <a:off x="45720" y="45720"/>
              <a:ext cx="9039069" cy="6766560"/>
              <a:chOff x="45720" y="45720"/>
              <a:chExt cx="9039069" cy="676656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E628C08-3433-334A-BC38-B999F48116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5720" y="45720"/>
                <a:ext cx="9039069" cy="6766560"/>
              </a:xfrm>
              <a:prstGeom prst="rect">
                <a:avLst/>
              </a:prstGeom>
              <a:noFill/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1A887C2-4756-084A-AD91-35130F2808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09728" y="138160"/>
                <a:ext cx="8915400" cy="6583680"/>
              </a:xfrm>
              <a:prstGeom prst="rect">
                <a:avLst/>
              </a:prstGeom>
              <a:noFill/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9AC8F942-C44B-F74E-B9E5-FDE625A22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3" y="5989426"/>
              <a:ext cx="1472378" cy="609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34DE9F2-EE0F-7346-8CDD-718A1219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5AF5-06C4-1648-B857-DF57355A29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74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11D4F-5207-744C-8D39-6BB994F0B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226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sz="4000" b="1" dirty="0">
                <a:solidFill>
                  <a:srgbClr val="000000"/>
                </a:solidFill>
              </a:rPr>
              <a:t>Check list for Proposal Rubric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0C459-AD3A-DF40-B912-FB9430D35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143000"/>
            <a:ext cx="8373978" cy="5305926"/>
          </a:xfrm>
        </p:spPr>
        <p:txBody>
          <a:bodyPr>
            <a:normAutofit/>
          </a:bodyPr>
          <a:lstStyle/>
          <a:p>
            <a:pPr lvl="0"/>
            <a:r>
              <a:rPr lang="en-US" sz="2000" dirty="0">
                <a:latin typeface="+mj-lt"/>
              </a:rPr>
              <a:t>Does your proposal highlight importance &amp; appropriateness of topic to the audience?</a:t>
            </a:r>
          </a:p>
          <a:p>
            <a:pPr lvl="0"/>
            <a:r>
              <a:rPr lang="en-US" sz="2000" dirty="0">
                <a:latin typeface="+mj-lt"/>
              </a:rPr>
              <a:t>Does your proposal address a topic of current interest in TESOL?</a:t>
            </a:r>
          </a:p>
          <a:p>
            <a:r>
              <a:rPr lang="en-US" sz="2000" dirty="0">
                <a:latin typeface="+mj-lt"/>
              </a:rPr>
              <a:t>Does your proposal make reference to current pedagogy, research or theory in TESOL?</a:t>
            </a:r>
          </a:p>
          <a:p>
            <a:r>
              <a:rPr lang="en-US" sz="2000" dirty="0">
                <a:latin typeface="+mj-lt"/>
              </a:rPr>
              <a:t>Does your proposal indicate a coherent description of the session content and plan?</a:t>
            </a:r>
          </a:p>
          <a:p>
            <a:r>
              <a:rPr lang="en-US" sz="2000" dirty="0">
                <a:latin typeface="+mj-lt"/>
              </a:rPr>
              <a:t>Did you clearly identify the objectives and outcomes for participants and intended educational settings?</a:t>
            </a:r>
          </a:p>
          <a:p>
            <a:pPr lvl="0"/>
            <a:r>
              <a:rPr lang="en-US" sz="2000" dirty="0">
                <a:latin typeface="+mj-lt"/>
              </a:rPr>
              <a:t>Does your proposal indicate appropriate length, content and delivery methods for your session?</a:t>
            </a:r>
          </a:p>
          <a:p>
            <a:r>
              <a:rPr lang="en-US" sz="2000" dirty="0">
                <a:latin typeface="+mj-lt"/>
              </a:rPr>
              <a:t>Is it a well written proposal in terms of overall clarity?</a:t>
            </a:r>
          </a:p>
          <a:p>
            <a:r>
              <a:rPr lang="en-US" sz="2000" dirty="0">
                <a:latin typeface="+mj-lt"/>
              </a:rPr>
              <a:t>Is your proposal free of typographical, grammatical or other type of errors</a:t>
            </a:r>
          </a:p>
          <a:p>
            <a:pPr lvl="0"/>
            <a:endParaRPr lang="en-US" sz="2400" dirty="0"/>
          </a:p>
          <a:p>
            <a:endParaRPr lang="en-US" sz="2400" dirty="0"/>
          </a:p>
          <a:p>
            <a:pPr>
              <a:lnSpc>
                <a:spcPct val="110000"/>
              </a:lnSpc>
            </a:pPr>
            <a:endParaRPr lang="en-US" sz="24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69A9E0-0D8F-2443-BFE8-244B5AC9D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720" y="45720"/>
            <a:ext cx="9039069" cy="6766560"/>
            <a:chOff x="45720" y="45720"/>
            <a:chExt cx="9039069" cy="67665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2D4407-94D3-B442-8C9D-3C6273218AC0}"/>
                </a:ext>
              </a:extLst>
            </p:cNvPr>
            <p:cNvGrpSpPr/>
            <p:nvPr/>
          </p:nvGrpSpPr>
          <p:grpSpPr>
            <a:xfrm>
              <a:off x="45720" y="45720"/>
              <a:ext cx="9039069" cy="6766560"/>
              <a:chOff x="45720" y="45720"/>
              <a:chExt cx="9039069" cy="676656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E628C08-3433-334A-BC38-B999F48116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5720" y="45720"/>
                <a:ext cx="9039069" cy="6766560"/>
              </a:xfrm>
              <a:prstGeom prst="rect">
                <a:avLst/>
              </a:prstGeom>
              <a:noFill/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1A887C2-4756-084A-AD91-35130F2808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09728" y="138160"/>
                <a:ext cx="8915400" cy="6583680"/>
              </a:xfrm>
              <a:prstGeom prst="rect">
                <a:avLst/>
              </a:prstGeom>
              <a:noFill/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9AC8F942-C44B-F74E-B9E5-FDE625A22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3" y="6084988"/>
              <a:ext cx="1241508" cy="513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34DE9F2-EE0F-7346-8CDD-718A1219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5AF5-06C4-1648-B857-DF57355A29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41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11D4F-5207-744C-8D39-6BB994F0B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sz="4000" b="1" dirty="0"/>
              <a:t>Factors Disqualifying Proposals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0C459-AD3A-DF40-B912-FB9430D35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63" y="1636295"/>
            <a:ext cx="8001000" cy="42110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>
                <a:latin typeface="+mj-lt"/>
              </a:rPr>
              <a:t>A proposal will be disqualified if it: </a:t>
            </a:r>
          </a:p>
          <a:p>
            <a:r>
              <a:rPr lang="en-US" sz="2600" dirty="0">
                <a:latin typeface="+mj-lt"/>
              </a:rPr>
              <a:t>is submitted after 5 pm EST June 10, 2020 .</a:t>
            </a:r>
          </a:p>
          <a:p>
            <a:r>
              <a:rPr lang="en-US" sz="2600" dirty="0">
                <a:latin typeface="+mj-lt"/>
              </a:rPr>
              <a:t>is incomplete or does not follow the instructions in this Call for Proposals.</a:t>
            </a:r>
          </a:p>
          <a:p>
            <a:r>
              <a:rPr lang="en-US" sz="2600" dirty="0">
                <a:latin typeface="+mj-lt"/>
              </a:rPr>
              <a:t>includes identifying information for the presenter(s) such as names and institutions in the title, abstract, or description.</a:t>
            </a:r>
          </a:p>
          <a:p>
            <a:r>
              <a:rPr lang="en-US" sz="2600" dirty="0">
                <a:latin typeface="+mj-lt"/>
              </a:rPr>
              <a:t>promotes commercial interests.</a:t>
            </a:r>
          </a:p>
          <a:p>
            <a:r>
              <a:rPr lang="en-US" sz="2600" dirty="0">
                <a:latin typeface="+mj-lt"/>
              </a:rPr>
              <a:t>is submitted to multiple strands, whether the proposals are identical or substantially similar.</a:t>
            </a:r>
          </a:p>
          <a:p>
            <a:r>
              <a:rPr lang="en-US" sz="2600" dirty="0">
                <a:latin typeface="+mj-lt"/>
              </a:rPr>
              <a:t>is plagiarized</a:t>
            </a:r>
            <a:r>
              <a:rPr lang="en-US" dirty="0">
                <a:latin typeface="+mj-lt"/>
              </a:rPr>
              <a:t>.</a:t>
            </a:r>
          </a:p>
          <a:p>
            <a:pPr lvl="0"/>
            <a:endParaRPr lang="en-US" dirty="0">
              <a:latin typeface="+mj-lt"/>
            </a:endParaRPr>
          </a:p>
          <a:p>
            <a:endParaRPr lang="en-US" sz="2800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69A9E0-0D8F-2443-BFE8-244B5AC9D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720" y="45720"/>
            <a:ext cx="9039069" cy="6766560"/>
            <a:chOff x="45720" y="45720"/>
            <a:chExt cx="9039069" cy="67665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2D4407-94D3-B442-8C9D-3C6273218AC0}"/>
                </a:ext>
              </a:extLst>
            </p:cNvPr>
            <p:cNvGrpSpPr/>
            <p:nvPr/>
          </p:nvGrpSpPr>
          <p:grpSpPr>
            <a:xfrm>
              <a:off x="45720" y="45720"/>
              <a:ext cx="9039069" cy="6766560"/>
              <a:chOff x="45720" y="45720"/>
              <a:chExt cx="9039069" cy="676656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E628C08-3433-334A-BC38-B999F48116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5720" y="45720"/>
                <a:ext cx="9039069" cy="6766560"/>
              </a:xfrm>
              <a:prstGeom prst="rect">
                <a:avLst/>
              </a:prstGeom>
              <a:noFill/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1A887C2-4756-084A-AD91-35130F2808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09728" y="138160"/>
                <a:ext cx="8915400" cy="6583680"/>
              </a:xfrm>
              <a:prstGeom prst="rect">
                <a:avLst/>
              </a:prstGeom>
              <a:noFill/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9AC8F942-C44B-F74E-B9E5-FDE625A22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3" y="5989426"/>
              <a:ext cx="1472378" cy="609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34DE9F2-EE0F-7346-8CDD-718A1219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5AF5-06C4-1648-B857-DF57355A29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74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F729F8-D5BC-D241-AE01-72FB9B927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88647"/>
            <a:ext cx="8229600" cy="251242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Now choose your strand, context, setting, and focus.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E7E69-FC60-BE42-9E21-ADF34D5C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35AF5-06C4-1648-B857-DF57355A29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E776C3-0857-0B49-9F7E-053834DF9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720" y="45720"/>
            <a:ext cx="9039069" cy="6766560"/>
            <a:chOff x="45720" y="45720"/>
            <a:chExt cx="9039069" cy="676656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CE11229-5563-AD4C-86FB-416AEF9265CC}"/>
                </a:ext>
              </a:extLst>
            </p:cNvPr>
            <p:cNvGrpSpPr/>
            <p:nvPr/>
          </p:nvGrpSpPr>
          <p:grpSpPr>
            <a:xfrm>
              <a:off x="45720" y="45720"/>
              <a:ext cx="9039069" cy="6766560"/>
              <a:chOff x="45720" y="45720"/>
              <a:chExt cx="9039069" cy="676656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F83CFA6-6209-984A-B625-00CCDBFC99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5720" y="45720"/>
                <a:ext cx="9039069" cy="6766560"/>
              </a:xfrm>
              <a:prstGeom prst="rect">
                <a:avLst/>
              </a:prstGeom>
              <a:noFill/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FF4845A-93FD-B249-AD21-1018028AD6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09728" y="138160"/>
                <a:ext cx="8915400" cy="6583680"/>
              </a:xfrm>
              <a:prstGeom prst="rect">
                <a:avLst/>
              </a:prstGeom>
              <a:noFill/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02996E82-9F52-7645-9125-52FEFCFA8D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3" y="5989426"/>
              <a:ext cx="1472378" cy="609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013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8BE15-1D17-F347-8CF7-2C70C66DC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35AF5-06C4-1648-B857-DF57355A29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C555F8-F53C-EE47-8C5B-D23019E6F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720" y="45720"/>
            <a:ext cx="9039069" cy="6766560"/>
            <a:chOff x="45720" y="45720"/>
            <a:chExt cx="9039069" cy="67665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5E94CAA-8256-1048-BC3B-6B4EAC8C263D}"/>
                </a:ext>
              </a:extLst>
            </p:cNvPr>
            <p:cNvGrpSpPr/>
            <p:nvPr/>
          </p:nvGrpSpPr>
          <p:grpSpPr>
            <a:xfrm>
              <a:off x="45720" y="45720"/>
              <a:ext cx="9039069" cy="6766560"/>
              <a:chOff x="45720" y="45720"/>
              <a:chExt cx="9039069" cy="676656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6FABECD-4409-E34D-8604-A291D2CD9A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5720" y="45720"/>
                <a:ext cx="9039069" cy="6766560"/>
              </a:xfrm>
              <a:prstGeom prst="rect">
                <a:avLst/>
              </a:prstGeom>
              <a:noFill/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83515D9-16BF-F84B-921D-51F6BD0ED7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09728" y="138160"/>
                <a:ext cx="8915400" cy="6583680"/>
              </a:xfrm>
              <a:prstGeom prst="rect">
                <a:avLst/>
              </a:prstGeom>
              <a:noFill/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B6503575-713F-4742-9546-5998091D6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3" y="5989426"/>
              <a:ext cx="1472378" cy="609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Content Placeholder 17">
            <a:extLst>
              <a:ext uri="{FF2B5EF4-FFF2-40B4-BE49-F238E27FC236}">
                <a16:creationId xmlns:a16="http://schemas.microsoft.com/office/drawing/2014/main" id="{80DE4251-7335-8749-9D41-FA8BB11B6093}"/>
              </a:ext>
            </a:extLst>
          </p:cNvPr>
          <p:cNvSpPr txBox="1">
            <a:spLocks/>
          </p:cNvSpPr>
          <p:nvPr/>
        </p:nvSpPr>
        <p:spPr>
          <a:xfrm>
            <a:off x="457203" y="324854"/>
            <a:ext cx="8229600" cy="5885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2CBD0B-FDD2-394A-8F8B-9938B9E56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68" y="216567"/>
            <a:ext cx="8578516" cy="640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56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F729F8-D5BC-D241-AE01-72FB9B927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79883"/>
            <a:ext cx="8229600" cy="357337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Choose Your Session Type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Types of sessions that you can apply for</a:t>
            </a:r>
            <a:br>
              <a:rPr lang="en-US" sz="3100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E7E69-FC60-BE42-9E21-ADF34D5C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5AF5-06C4-1648-B857-DF57355A29ED}" type="slidenum">
              <a:rPr lang="en-US" smtClean="0"/>
              <a:t>9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E776C3-0857-0B49-9F7E-053834DF9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720" y="45720"/>
            <a:ext cx="9039069" cy="6766560"/>
            <a:chOff x="45720" y="45720"/>
            <a:chExt cx="9039069" cy="676656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CE11229-5563-AD4C-86FB-416AEF9265CC}"/>
                </a:ext>
              </a:extLst>
            </p:cNvPr>
            <p:cNvGrpSpPr/>
            <p:nvPr/>
          </p:nvGrpSpPr>
          <p:grpSpPr>
            <a:xfrm>
              <a:off x="45720" y="45720"/>
              <a:ext cx="9039069" cy="6766560"/>
              <a:chOff x="45720" y="45720"/>
              <a:chExt cx="9039069" cy="676656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F83CFA6-6209-984A-B625-00CCDBFC99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5720" y="45720"/>
                <a:ext cx="9039069" cy="6766560"/>
              </a:xfrm>
              <a:prstGeom prst="rect">
                <a:avLst/>
              </a:prstGeom>
              <a:noFill/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FF4845A-93FD-B249-AD21-1018028AD6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09728" y="138160"/>
                <a:ext cx="8915400" cy="6583680"/>
              </a:xfrm>
              <a:prstGeom prst="rect">
                <a:avLst/>
              </a:prstGeom>
              <a:noFill/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02996E82-9F52-7645-9125-52FEFCFA8D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3" y="5989426"/>
              <a:ext cx="1472378" cy="609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031827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4D3E6E6F4FF340A5C3FAFC9853436B" ma:contentTypeVersion="10" ma:contentTypeDescription="Create a new document." ma:contentTypeScope="" ma:versionID="04f2bf3e8c57a83f6d97c689b214eb4e">
  <xsd:schema xmlns:xsd="http://www.w3.org/2001/XMLSchema" xmlns:xs="http://www.w3.org/2001/XMLSchema" xmlns:p="http://schemas.microsoft.com/office/2006/metadata/properties" xmlns:ns2="5b198deb-8179-4a9f-997b-954e92228035" targetNamespace="http://schemas.microsoft.com/office/2006/metadata/properties" ma:root="true" ma:fieldsID="36ee2bed82e73b9bf04ef9fb7f5b9c11" ns2:_="">
    <xsd:import namespace="5b198deb-8179-4a9f-997b-954e9222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198deb-8179-4a9f-997b-954e922280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3C3BBD-7F9B-444D-BE16-5D1BB4A4EA25}"/>
</file>

<file path=customXml/itemProps2.xml><?xml version="1.0" encoding="utf-8"?>
<ds:datastoreItem xmlns:ds="http://schemas.openxmlformats.org/officeDocument/2006/customXml" ds:itemID="{0E2E35E2-F5E9-4F33-AEB9-742148E92047}"/>
</file>

<file path=customXml/itemProps3.xml><?xml version="1.0" encoding="utf-8"?>
<ds:datastoreItem xmlns:ds="http://schemas.openxmlformats.org/officeDocument/2006/customXml" ds:itemID="{E9D43D51-9F7E-457A-BB28-66F30F86F6E1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6601</TotalTime>
  <Words>1674</Words>
  <Application>Microsoft Macintosh PowerPoint</Application>
  <PresentationFormat>On-screen Show (4:3)</PresentationFormat>
  <Paragraphs>233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Cambria</vt:lpstr>
      <vt:lpstr>Default Theme</vt:lpstr>
      <vt:lpstr>Writing Successful Session Proposals  Guidelines and Criteria TESOL Convention 2021, Houston             </vt:lpstr>
      <vt:lpstr>Overview</vt:lpstr>
      <vt:lpstr>Useful Information While Making Submission  Title, Checklist for Proposal Rubric, and Factors Disqualifying Proposal </vt:lpstr>
      <vt:lpstr>Title Requirements</vt:lpstr>
      <vt:lpstr> Check list for Proposal Rubric</vt:lpstr>
      <vt:lpstr> Factors Disqualifying Proposals</vt:lpstr>
      <vt:lpstr>Now choose your strand, context, setting, and focus.</vt:lpstr>
      <vt:lpstr>PowerPoint Presentation</vt:lpstr>
      <vt:lpstr>Choose Your Session Type Types of sessions that you can apply for </vt:lpstr>
      <vt:lpstr>Session Types</vt:lpstr>
      <vt:lpstr>Session Types</vt:lpstr>
      <vt:lpstr>Session Types</vt:lpstr>
      <vt:lpstr>Session Types</vt:lpstr>
      <vt:lpstr>Writing the Abstract and  Session Description</vt:lpstr>
      <vt:lpstr>Now consider what to include in your abstract and session description.</vt:lpstr>
      <vt:lpstr>Territory</vt:lpstr>
      <vt:lpstr>Reporting Previous Research</vt:lpstr>
      <vt:lpstr>Gap in the Research </vt:lpstr>
      <vt:lpstr>Goal –  What is the goal of your session and how will you achieve it?  Means 1 – Methods to achieve your goal. Means 2 – How you will organize the talk or session to achieve your goal. </vt:lpstr>
      <vt:lpstr>Means 1 – Methods to achieve your goal</vt:lpstr>
      <vt:lpstr>Means 2 – Methods to structure your session</vt:lpstr>
      <vt:lpstr>Combining Components in Your Session  Description</vt:lpstr>
      <vt:lpstr>Outcomes - Research based</vt:lpstr>
      <vt:lpstr>Outcomes – Theory based</vt:lpstr>
      <vt:lpstr>Attendee Benefits</vt:lpstr>
      <vt:lpstr>Summary of Proposal Components</vt:lpstr>
      <vt:lpstr>Reflect Please reflect on the following questions before making the final submission.</vt:lpstr>
      <vt:lpstr>TESOL Approved Acronyms and Abbreviations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Reviewing Convention Proposals for TESOL International Association</dc:title>
  <dc:creator>Peacock, Mary</dc:creator>
  <cp:lastModifiedBy>Rana Khan</cp:lastModifiedBy>
  <cp:revision>207</cp:revision>
  <dcterms:created xsi:type="dcterms:W3CDTF">2019-05-27T15:08:50Z</dcterms:created>
  <dcterms:modified xsi:type="dcterms:W3CDTF">2020-04-01T12:02:09Z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0x010100C54D3E6E6F4FF340A5C3FAFC9853436B</vt:lpwstr>
  </property>
</Properties>
</file>